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67" r:id="rId2"/>
    <p:sldId id="283" r:id="rId3"/>
    <p:sldId id="301" r:id="rId4"/>
    <p:sldId id="302" r:id="rId5"/>
    <p:sldId id="311" r:id="rId6"/>
    <p:sldId id="312" r:id="rId7"/>
    <p:sldId id="303" r:id="rId8"/>
    <p:sldId id="304" r:id="rId9"/>
    <p:sldId id="306" r:id="rId10"/>
    <p:sldId id="305" r:id="rId11"/>
    <p:sldId id="298" r:id="rId12"/>
    <p:sldId id="299" r:id="rId13"/>
    <p:sldId id="315" r:id="rId14"/>
    <p:sldId id="264" r:id="rId15"/>
    <p:sldId id="317" r:id="rId16"/>
    <p:sldId id="318" r:id="rId17"/>
    <p:sldId id="300" r:id="rId18"/>
    <p:sldId id="307" r:id="rId19"/>
    <p:sldId id="308" r:id="rId20"/>
    <p:sldId id="309" r:id="rId21"/>
    <p:sldId id="310" r:id="rId22"/>
    <p:sldId id="313" r:id="rId23"/>
    <p:sldId id="261" r:id="rId24"/>
    <p:sldId id="321" r:id="rId25"/>
    <p:sldId id="322" r:id="rId26"/>
    <p:sldId id="270" r:id="rId27"/>
    <p:sldId id="323" r:id="rId28"/>
    <p:sldId id="324" r:id="rId29"/>
    <p:sldId id="284" r:id="rId30"/>
    <p:sldId id="285" r:id="rId31"/>
    <p:sldId id="286" r:id="rId32"/>
    <p:sldId id="287" r:id="rId33"/>
    <p:sldId id="288" r:id="rId34"/>
    <p:sldId id="269" r:id="rId35"/>
    <p:sldId id="278" r:id="rId36"/>
    <p:sldId id="271" r:id="rId37"/>
    <p:sldId id="272" r:id="rId38"/>
    <p:sldId id="273" r:id="rId39"/>
    <p:sldId id="274" r:id="rId40"/>
    <p:sldId id="275" r:id="rId41"/>
    <p:sldId id="276" r:id="rId42"/>
    <p:sldId id="277" r:id="rId43"/>
    <p:sldId id="280" r:id="rId44"/>
    <p:sldId id="282" r:id="rId45"/>
    <p:sldId id="289" r:id="rId46"/>
    <p:sldId id="290" r:id="rId47"/>
    <p:sldId id="291" r:id="rId48"/>
    <p:sldId id="292" r:id="rId49"/>
    <p:sldId id="293" r:id="rId50"/>
    <p:sldId id="294" r:id="rId51"/>
    <p:sldId id="295" r:id="rId52"/>
    <p:sldId id="296" r:id="rId53"/>
    <p:sldId id="297"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3902"/>
  </p:normalViewPr>
  <p:slideViewPr>
    <p:cSldViewPr>
      <p:cViewPr varScale="1">
        <p:scale>
          <a:sx n="67" d="100"/>
          <a:sy n="67" d="100"/>
        </p:scale>
        <p:origin x="110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BB561B8-B03A-4CFA-B317-9E7B8E629D86}" type="datetimeFigureOut">
              <a:rPr lang="en-US"/>
              <a:pPr>
                <a:defRPr/>
              </a:pPr>
              <a:t>3/31/2020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FF5EC6-E0FA-40EB-801B-B4DC30A435C3}" type="slidenum">
              <a:rPr lang="en-US" altLang="en-US"/>
              <a:pPr>
                <a:defRPr/>
              </a:pPr>
              <a:t>‹#›</a:t>
            </a:fld>
            <a:endParaRPr lang="en-US" altLang="en-US" dirty="0"/>
          </a:p>
        </p:txBody>
      </p:sp>
    </p:spTree>
    <p:extLst>
      <p:ext uri="{BB962C8B-B14F-4D97-AF65-F5344CB8AC3E}">
        <p14:creationId xmlns:p14="http://schemas.microsoft.com/office/powerpoint/2010/main" val="3042230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71B8AD1-BD5B-4571-8F5F-8D99205448AF}" type="datetimeFigureOut">
              <a:rPr lang="en-US"/>
              <a:pPr>
                <a:defRPr/>
              </a:pPr>
              <a:t>3/31/2020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A69001-9877-4C76-8173-54193C2DE6F9}" type="slidenum">
              <a:rPr lang="en-US" altLang="en-US"/>
              <a:pPr>
                <a:defRPr/>
              </a:pPr>
              <a:t>‹#›</a:t>
            </a:fld>
            <a:endParaRPr lang="en-US" altLang="en-US" dirty="0"/>
          </a:p>
        </p:txBody>
      </p:sp>
    </p:spTree>
    <p:extLst>
      <p:ext uri="{BB962C8B-B14F-4D97-AF65-F5344CB8AC3E}">
        <p14:creationId xmlns:p14="http://schemas.microsoft.com/office/powerpoint/2010/main" val="382067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7DEA15-6010-48D1-B389-089AC2521DD4}" type="datetimeFigureOut">
              <a:rPr lang="en-US"/>
              <a:pPr>
                <a:defRPr/>
              </a:pPr>
              <a:t>3/31/2020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CE5431-ED6B-4BD9-955B-399DE40534D9}" type="slidenum">
              <a:rPr lang="en-US" altLang="en-US"/>
              <a:pPr>
                <a:defRPr/>
              </a:pPr>
              <a:t>‹#›</a:t>
            </a:fld>
            <a:endParaRPr lang="en-US" altLang="en-US" dirty="0"/>
          </a:p>
        </p:txBody>
      </p:sp>
    </p:spTree>
    <p:extLst>
      <p:ext uri="{BB962C8B-B14F-4D97-AF65-F5344CB8AC3E}">
        <p14:creationId xmlns:p14="http://schemas.microsoft.com/office/powerpoint/2010/main" val="39131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81B2C3-04BB-4DEA-BF5F-44A55E1AD2B5}" type="datetimeFigureOut">
              <a:rPr lang="en-US"/>
              <a:pPr>
                <a:defRPr/>
              </a:pPr>
              <a:t>3/31/2020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7168B6-6B87-4F3A-A291-C03F48C2658A}" type="slidenum">
              <a:rPr lang="en-US" altLang="en-US"/>
              <a:pPr>
                <a:defRPr/>
              </a:pPr>
              <a:t>‹#›</a:t>
            </a:fld>
            <a:endParaRPr lang="en-US" altLang="en-US" dirty="0"/>
          </a:p>
        </p:txBody>
      </p:sp>
    </p:spTree>
    <p:extLst>
      <p:ext uri="{BB962C8B-B14F-4D97-AF65-F5344CB8AC3E}">
        <p14:creationId xmlns:p14="http://schemas.microsoft.com/office/powerpoint/2010/main" val="30514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406BB7-A9D6-4B96-890D-3695924BF7BB}" type="datetimeFigureOut">
              <a:rPr lang="en-US"/>
              <a:pPr>
                <a:defRPr/>
              </a:pPr>
              <a:t>3/31/2020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16A4D2-9385-4F81-80D5-0D2ECA226528}" type="slidenum">
              <a:rPr lang="en-US" altLang="en-US"/>
              <a:pPr>
                <a:defRPr/>
              </a:pPr>
              <a:t>‹#›</a:t>
            </a:fld>
            <a:endParaRPr lang="en-US" altLang="en-US" dirty="0"/>
          </a:p>
        </p:txBody>
      </p:sp>
    </p:spTree>
    <p:extLst>
      <p:ext uri="{BB962C8B-B14F-4D97-AF65-F5344CB8AC3E}">
        <p14:creationId xmlns:p14="http://schemas.microsoft.com/office/powerpoint/2010/main" val="330163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5C6DC77-617B-4441-93C1-EEB3773DE291}" type="datetimeFigureOut">
              <a:rPr lang="en-US"/>
              <a:pPr>
                <a:defRPr/>
              </a:pPr>
              <a:t>3/31/2020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15EAA0-C332-4182-987A-710B0800A102}" type="slidenum">
              <a:rPr lang="en-US" altLang="en-US"/>
              <a:pPr>
                <a:defRPr/>
              </a:pPr>
              <a:t>‹#›</a:t>
            </a:fld>
            <a:endParaRPr lang="en-US" altLang="en-US" dirty="0"/>
          </a:p>
        </p:txBody>
      </p:sp>
    </p:spTree>
    <p:extLst>
      <p:ext uri="{BB962C8B-B14F-4D97-AF65-F5344CB8AC3E}">
        <p14:creationId xmlns:p14="http://schemas.microsoft.com/office/powerpoint/2010/main" val="30133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C3C178-83BC-4943-819A-2972BCF0EBC7}" type="datetimeFigureOut">
              <a:rPr lang="en-US"/>
              <a:pPr>
                <a:defRPr/>
              </a:pPr>
              <a:t>3/31/2020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3C7E40-14CD-43F8-8A99-C2307F0C3FCA}" type="slidenum">
              <a:rPr lang="en-US" altLang="en-US"/>
              <a:pPr>
                <a:defRPr/>
              </a:pPr>
              <a:t>‹#›</a:t>
            </a:fld>
            <a:endParaRPr lang="en-US" altLang="en-US" dirty="0"/>
          </a:p>
        </p:txBody>
      </p:sp>
    </p:spTree>
    <p:extLst>
      <p:ext uri="{BB962C8B-B14F-4D97-AF65-F5344CB8AC3E}">
        <p14:creationId xmlns:p14="http://schemas.microsoft.com/office/powerpoint/2010/main" val="280842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E3C91C-573A-4C49-AC4F-C4C1559FBC19}" type="datetimeFigureOut">
              <a:rPr lang="en-US"/>
              <a:pPr>
                <a:defRPr/>
              </a:pPr>
              <a:t>3/31/2020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502A745-9D67-41EF-B9E3-F624493A9AF8}" type="slidenum">
              <a:rPr lang="en-US" altLang="en-US"/>
              <a:pPr>
                <a:defRPr/>
              </a:pPr>
              <a:t>‹#›</a:t>
            </a:fld>
            <a:endParaRPr lang="en-US" altLang="en-US" dirty="0"/>
          </a:p>
        </p:txBody>
      </p:sp>
    </p:spTree>
    <p:extLst>
      <p:ext uri="{BB962C8B-B14F-4D97-AF65-F5344CB8AC3E}">
        <p14:creationId xmlns:p14="http://schemas.microsoft.com/office/powerpoint/2010/main" val="384694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9E02C95-6347-4DC9-9A29-76685D229F35}" type="datetimeFigureOut">
              <a:rPr lang="en-US"/>
              <a:pPr>
                <a:defRPr/>
              </a:pPr>
              <a:t>3/31/2020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E0EDD5-D4C5-40D1-B20E-B07E5A60848C}" type="slidenum">
              <a:rPr lang="en-US" altLang="en-US"/>
              <a:pPr>
                <a:defRPr/>
              </a:pPr>
              <a:t>‹#›</a:t>
            </a:fld>
            <a:endParaRPr lang="en-US" altLang="en-US" dirty="0"/>
          </a:p>
        </p:txBody>
      </p:sp>
    </p:spTree>
    <p:extLst>
      <p:ext uri="{BB962C8B-B14F-4D97-AF65-F5344CB8AC3E}">
        <p14:creationId xmlns:p14="http://schemas.microsoft.com/office/powerpoint/2010/main" val="352615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A99464-8567-4E5A-9B65-ABB1D43457A5}" type="datetimeFigureOut">
              <a:rPr lang="en-US"/>
              <a:pPr>
                <a:defRPr/>
              </a:pPr>
              <a:t>3/31/2020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5F0C844-CBBB-49DB-BCEC-C29FEEF70628}" type="slidenum">
              <a:rPr lang="en-US" altLang="en-US"/>
              <a:pPr>
                <a:defRPr/>
              </a:pPr>
              <a:t>‹#›</a:t>
            </a:fld>
            <a:endParaRPr lang="en-US" altLang="en-US" dirty="0"/>
          </a:p>
        </p:txBody>
      </p:sp>
    </p:spTree>
    <p:extLst>
      <p:ext uri="{BB962C8B-B14F-4D97-AF65-F5344CB8AC3E}">
        <p14:creationId xmlns:p14="http://schemas.microsoft.com/office/powerpoint/2010/main" val="6295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78FE02-749D-4A12-865D-C16D446FE92A}" type="datetimeFigureOut">
              <a:rPr lang="en-US"/>
              <a:pPr>
                <a:defRPr/>
              </a:pPr>
              <a:t>3/31/2020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9FBA0A-B62B-47B9-B646-5BB61A62F6A0}" type="slidenum">
              <a:rPr lang="en-US" altLang="en-US"/>
              <a:pPr>
                <a:defRPr/>
              </a:pPr>
              <a:t>‹#›</a:t>
            </a:fld>
            <a:endParaRPr lang="en-US" altLang="en-US" dirty="0"/>
          </a:p>
        </p:txBody>
      </p:sp>
    </p:spTree>
    <p:extLst>
      <p:ext uri="{BB962C8B-B14F-4D97-AF65-F5344CB8AC3E}">
        <p14:creationId xmlns:p14="http://schemas.microsoft.com/office/powerpoint/2010/main" val="149220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562DB8-9F71-4A8E-9EF4-978F3D6F7C0C}" type="datetimeFigureOut">
              <a:rPr lang="en-US"/>
              <a:pPr>
                <a:defRPr/>
              </a:pPr>
              <a:t>3/31/2020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68B507-C7B3-41DB-AC10-FC171DC609D5}" type="slidenum">
              <a:rPr lang="en-US" altLang="en-US"/>
              <a:pPr>
                <a:defRPr/>
              </a:pPr>
              <a:t>‹#›</a:t>
            </a:fld>
            <a:endParaRPr lang="en-US" altLang="en-US" dirty="0"/>
          </a:p>
        </p:txBody>
      </p:sp>
    </p:spTree>
    <p:extLst>
      <p:ext uri="{BB962C8B-B14F-4D97-AF65-F5344CB8AC3E}">
        <p14:creationId xmlns:p14="http://schemas.microsoft.com/office/powerpoint/2010/main" val="289596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4A62F73-7ACF-4762-9326-32519F8E6FD6}" type="datetimeFigureOut">
              <a:rPr lang="en-US"/>
              <a:pPr>
                <a:defRPr/>
              </a:pPr>
              <a:t>3/31/2020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92B6FCF-6A02-4F08-88AC-F8411BA112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questionpro.com/blog/qualitative-dat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8975"/>
            <a:ext cx="8458200" cy="1470025"/>
          </a:xfrm>
        </p:spPr>
        <p:txBody>
          <a:bodyPr/>
          <a:lstStyle/>
          <a:p>
            <a:r>
              <a:rPr lang="en-US" b="1" dirty="0"/>
              <a:t>Statistical methods in epidemiology. Meta-Analysis</a:t>
            </a:r>
          </a:p>
        </p:txBody>
      </p:sp>
      <p:sp>
        <p:nvSpPr>
          <p:cNvPr id="3" name="Subtitle 2"/>
          <p:cNvSpPr>
            <a:spLocks noGrp="1"/>
          </p:cNvSpPr>
          <p:nvPr>
            <p:ph type="subTitle" idx="1"/>
          </p:nvPr>
        </p:nvSpPr>
        <p:spPr>
          <a:xfrm>
            <a:off x="762000" y="3375025"/>
            <a:ext cx="7467600" cy="1752600"/>
          </a:xfrm>
        </p:spPr>
        <p:txBody>
          <a:bodyPr/>
          <a:lstStyle/>
          <a:p>
            <a:r>
              <a:rPr lang="en-US" sz="2800" dirty="0" err="1">
                <a:solidFill>
                  <a:schemeClr val="tx1"/>
                </a:solidFill>
              </a:rPr>
              <a:t>FA.Iskakova</a:t>
            </a:r>
            <a:endParaRPr lang="en-US" sz="2800" dirty="0">
              <a:solidFill>
                <a:schemeClr val="tx1"/>
              </a:solidFill>
            </a:endParaRPr>
          </a:p>
        </p:txBody>
      </p:sp>
    </p:spTree>
    <p:extLst>
      <p:ext uri="{BB962C8B-B14F-4D97-AF65-F5344CB8AC3E}">
        <p14:creationId xmlns:p14="http://schemas.microsoft.com/office/powerpoint/2010/main" val="82796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7382-0331-4655-94CD-72F7753A8E3D}"/>
              </a:ext>
            </a:extLst>
          </p:cNvPr>
          <p:cNvSpPr>
            <a:spLocks noGrp="1"/>
          </p:cNvSpPr>
          <p:nvPr>
            <p:ph type="title"/>
          </p:nvPr>
        </p:nvSpPr>
        <p:spPr/>
        <p:txBody>
          <a:bodyPr/>
          <a:lstStyle/>
          <a:p>
            <a:pPr algn="l"/>
            <a:br>
              <a:rPr lang="en-US" sz="3200" dirty="0"/>
            </a:br>
            <a:r>
              <a:rPr lang="en-US" sz="3200" dirty="0"/>
              <a:t>The type of variable may influence the appropriate means of display:</a:t>
            </a:r>
            <a:br>
              <a:rPr lang="en-US" sz="3200" dirty="0"/>
            </a:br>
            <a:endParaRPr lang="en-US" sz="3200" dirty="0"/>
          </a:p>
        </p:txBody>
      </p:sp>
      <p:pic>
        <p:nvPicPr>
          <p:cNvPr id="5" name="Picture 4">
            <a:extLst>
              <a:ext uri="{FF2B5EF4-FFF2-40B4-BE49-F238E27FC236}">
                <a16:creationId xmlns:a16="http://schemas.microsoft.com/office/drawing/2014/main" id="{E265BA77-3B29-40DD-9D2B-6CE1966FDD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171700"/>
            <a:ext cx="7086600" cy="2514600"/>
          </a:xfrm>
          <a:prstGeom prst="rect">
            <a:avLst/>
          </a:prstGeom>
          <a:noFill/>
          <a:ln>
            <a:noFill/>
          </a:ln>
        </p:spPr>
      </p:pic>
    </p:spTree>
    <p:extLst>
      <p:ext uri="{BB962C8B-B14F-4D97-AF65-F5344CB8AC3E}">
        <p14:creationId xmlns:p14="http://schemas.microsoft.com/office/powerpoint/2010/main" val="79978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FA19-BE3B-45A2-B87F-6FA402E575D8}"/>
              </a:ext>
            </a:extLst>
          </p:cNvPr>
          <p:cNvSpPr>
            <a:spLocks noGrp="1"/>
          </p:cNvSpPr>
          <p:nvPr>
            <p:ph type="title"/>
          </p:nvPr>
        </p:nvSpPr>
        <p:spPr/>
        <p:txBody>
          <a:bodyPr/>
          <a:lstStyle/>
          <a:p>
            <a:r>
              <a:rPr lang="en-US" sz="3600" b="1" dirty="0"/>
              <a:t>SUMMARIZING CATEGORICAL DATA</a:t>
            </a:r>
            <a:endParaRPr lang="en-US" sz="3600" dirty="0"/>
          </a:p>
        </p:txBody>
      </p:sp>
      <p:pic>
        <p:nvPicPr>
          <p:cNvPr id="3" name="Picture 2">
            <a:extLst>
              <a:ext uri="{FF2B5EF4-FFF2-40B4-BE49-F238E27FC236}">
                <a16:creationId xmlns:a16="http://schemas.microsoft.com/office/drawing/2014/main" id="{3D517317-0C84-4A3D-8C6F-9A2B9F7D5383}"/>
              </a:ext>
            </a:extLst>
          </p:cNvPr>
          <p:cNvPicPr>
            <a:picLocks noChangeAspect="1"/>
          </p:cNvPicPr>
          <p:nvPr/>
        </p:nvPicPr>
        <p:blipFill>
          <a:blip r:embed="rId2"/>
          <a:stretch>
            <a:fillRect/>
          </a:stretch>
        </p:blipFill>
        <p:spPr>
          <a:xfrm>
            <a:off x="990600" y="2654306"/>
            <a:ext cx="7467600" cy="1645920"/>
          </a:xfrm>
          <a:prstGeom prst="rect">
            <a:avLst/>
          </a:prstGeom>
        </p:spPr>
      </p:pic>
      <p:sp>
        <p:nvSpPr>
          <p:cNvPr id="4" name="Rectangle 3">
            <a:extLst>
              <a:ext uri="{FF2B5EF4-FFF2-40B4-BE49-F238E27FC236}">
                <a16:creationId xmlns:a16="http://schemas.microsoft.com/office/drawing/2014/main" id="{63D96AA7-B252-46E4-8578-DC81F292B5E3}"/>
              </a:ext>
            </a:extLst>
          </p:cNvPr>
          <p:cNvSpPr/>
          <p:nvPr/>
        </p:nvSpPr>
        <p:spPr>
          <a:xfrm>
            <a:off x="1019175" y="4620792"/>
            <a:ext cx="6858000" cy="923330"/>
          </a:xfrm>
          <a:prstGeom prst="rect">
            <a:avLst/>
          </a:prstGeom>
        </p:spPr>
        <p:txBody>
          <a:bodyPr wrap="square">
            <a:spAutoFit/>
          </a:bodyPr>
          <a:lstStyle/>
          <a:p>
            <a:r>
              <a:rPr lang="en-US" dirty="0"/>
              <a:t>From this sample the </a:t>
            </a:r>
            <a:r>
              <a:rPr lang="en-US" b="1" dirty="0"/>
              <a:t>proportion</a:t>
            </a:r>
            <a:r>
              <a:rPr lang="en-US" dirty="0"/>
              <a:t> of infants with colic is 0.188 and the equivalent percentage is 18.8%</a:t>
            </a:r>
          </a:p>
          <a:p>
            <a:r>
              <a:rPr lang="en-US" b="1" dirty="0"/>
              <a:t>The rate</a:t>
            </a:r>
            <a:r>
              <a:rPr lang="en-US" dirty="0"/>
              <a:t> of colic is 0.188 or 18.8 per 100, or 188 per 1000.</a:t>
            </a:r>
          </a:p>
        </p:txBody>
      </p:sp>
      <p:sp>
        <p:nvSpPr>
          <p:cNvPr id="5" name="TextBox 4">
            <a:extLst>
              <a:ext uri="{FF2B5EF4-FFF2-40B4-BE49-F238E27FC236}">
                <a16:creationId xmlns:a16="http://schemas.microsoft.com/office/drawing/2014/main" id="{EE907EDE-9033-46FD-B629-81688966863E}"/>
              </a:ext>
            </a:extLst>
          </p:cNvPr>
          <p:cNvSpPr txBox="1"/>
          <p:nvPr/>
        </p:nvSpPr>
        <p:spPr>
          <a:xfrm>
            <a:off x="990600" y="1676400"/>
            <a:ext cx="3999813" cy="646331"/>
          </a:xfrm>
          <a:prstGeom prst="rect">
            <a:avLst/>
          </a:prstGeom>
          <a:noFill/>
        </p:spPr>
        <p:txBody>
          <a:bodyPr wrap="none" rtlCol="0">
            <a:spAutoFit/>
          </a:bodyPr>
          <a:lstStyle/>
          <a:p>
            <a:pPr marL="285750" indent="-285750">
              <a:buFont typeface="Arial" panose="020B0604020202020204" pitchFamily="34" charset="0"/>
              <a:buChar char="•"/>
            </a:pPr>
            <a:r>
              <a:rPr lang="en-US" dirty="0"/>
              <a:t>the </a:t>
            </a:r>
            <a:r>
              <a:rPr lang="en-US" b="1" dirty="0"/>
              <a:t>proportions</a:t>
            </a:r>
            <a:r>
              <a:rPr lang="en-US" dirty="0"/>
              <a:t> (or </a:t>
            </a:r>
            <a:r>
              <a:rPr lang="en-US" b="1" dirty="0"/>
              <a:t>percentages</a:t>
            </a:r>
            <a:r>
              <a:rPr lang="en-US" dirty="0"/>
              <a:t>)</a:t>
            </a:r>
          </a:p>
          <a:p>
            <a:pPr marL="285750" indent="-285750">
              <a:buFont typeface="Arial" panose="020B0604020202020204" pitchFamily="34" charset="0"/>
              <a:buChar char="•"/>
            </a:pPr>
            <a:r>
              <a:rPr lang="en-US" dirty="0"/>
              <a:t> </a:t>
            </a:r>
            <a:r>
              <a:rPr lang="en-US" b="1" dirty="0"/>
              <a:t>rate</a:t>
            </a:r>
          </a:p>
        </p:txBody>
      </p:sp>
    </p:spTree>
    <p:extLst>
      <p:ext uri="{BB962C8B-B14F-4D97-AF65-F5344CB8AC3E}">
        <p14:creationId xmlns:p14="http://schemas.microsoft.com/office/powerpoint/2010/main" val="157623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E7C3-00B7-4ACD-A114-BC2136C3B3A3}"/>
              </a:ext>
            </a:extLst>
          </p:cNvPr>
          <p:cNvSpPr>
            <a:spLocks noGrp="1"/>
          </p:cNvSpPr>
          <p:nvPr>
            <p:ph type="title"/>
          </p:nvPr>
        </p:nvSpPr>
        <p:spPr/>
        <p:txBody>
          <a:bodyPr/>
          <a:lstStyle/>
          <a:p>
            <a:r>
              <a:rPr lang="en-US" dirty="0"/>
              <a:t>Summarizing Numerical Data</a:t>
            </a:r>
          </a:p>
        </p:txBody>
      </p:sp>
      <p:sp>
        <p:nvSpPr>
          <p:cNvPr id="5" name="TextBox 4">
            <a:extLst>
              <a:ext uri="{FF2B5EF4-FFF2-40B4-BE49-F238E27FC236}">
                <a16:creationId xmlns:a16="http://schemas.microsoft.com/office/drawing/2014/main" id="{471766B1-6CB9-4934-BE7D-EC5380B2B627}"/>
              </a:ext>
            </a:extLst>
          </p:cNvPr>
          <p:cNvSpPr txBox="1"/>
          <p:nvPr/>
        </p:nvSpPr>
        <p:spPr>
          <a:xfrm>
            <a:off x="647700" y="1600200"/>
            <a:ext cx="7848600" cy="369332"/>
          </a:xfrm>
          <a:prstGeom prst="rect">
            <a:avLst/>
          </a:prstGeom>
          <a:noFill/>
        </p:spPr>
        <p:txBody>
          <a:bodyPr wrap="square" rtlCol="0">
            <a:spAutoFit/>
          </a:bodyPr>
          <a:lstStyle/>
          <a:p>
            <a:r>
              <a:rPr lang="en-US" dirty="0"/>
              <a:t>Summarizing numeric data  depend on the distribution of the data</a:t>
            </a:r>
          </a:p>
        </p:txBody>
      </p:sp>
      <p:sp>
        <p:nvSpPr>
          <p:cNvPr id="6" name="Rectangle 5">
            <a:extLst>
              <a:ext uri="{FF2B5EF4-FFF2-40B4-BE49-F238E27FC236}">
                <a16:creationId xmlns:a16="http://schemas.microsoft.com/office/drawing/2014/main" id="{49504EAF-8DD0-455E-BC20-CA1CC6FA6FCC}"/>
              </a:ext>
            </a:extLst>
          </p:cNvPr>
          <p:cNvSpPr/>
          <p:nvPr/>
        </p:nvSpPr>
        <p:spPr>
          <a:xfrm>
            <a:off x="666750" y="2152094"/>
            <a:ext cx="7829550" cy="1192634"/>
          </a:xfrm>
          <a:prstGeom prst="rect">
            <a:avLst/>
          </a:prstGeom>
        </p:spPr>
        <p:txBody>
          <a:bodyPr wrap="square">
            <a:spAutoFit/>
          </a:bodyPr>
          <a:lstStyle/>
          <a:p>
            <a:pPr marL="342900" indent="-342900">
              <a:lnSpc>
                <a:spcPts val="1500"/>
              </a:lnSpc>
              <a:spcBef>
                <a:spcPts val="0"/>
              </a:spcBef>
              <a:spcAft>
                <a:spcPts val="600"/>
              </a:spcAft>
              <a:buFont typeface="Arial" panose="020B0604020202020204" pitchFamily="34" charset="0"/>
              <a:buChar char="•"/>
            </a:pPr>
            <a:r>
              <a:rPr lang="en-US" sz="20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The Mean </a:t>
            </a:r>
            <a:r>
              <a:rPr lang="en-US" sz="20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is </a:t>
            </a:r>
            <a:r>
              <a:rPr lang="en-US"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the most widely known measure of  average </a:t>
            </a:r>
            <a:endParaRPr lang="en-US" dirty="0">
              <a:latin typeface="Times New Roman" panose="02020603050405020304" pitchFamily="18" charset="0"/>
              <a:ea typeface="Times New Roman" panose="02020603050405020304" pitchFamily="18" charset="0"/>
            </a:endParaRPr>
          </a:p>
          <a:p>
            <a:pPr>
              <a:spcBef>
                <a:spcPts val="0"/>
              </a:spcBef>
              <a:spcAft>
                <a:spcPts val="1800"/>
              </a:spcAft>
            </a:pPr>
            <a:r>
              <a:rPr lang="en-US"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For example, there are 60 children who were drug withdrawn at birth, to calculate their mean we need to add together the 60 CD4 measurements from these children:</a:t>
            </a:r>
            <a:endParaRPr lang="en-US" sz="18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230D8475-7C4F-4023-AFDA-B9E2314EA4F1}"/>
              </a:ext>
            </a:extLst>
          </p:cNvPr>
          <p:cNvPicPr>
            <a:picLocks noChangeAspect="1"/>
          </p:cNvPicPr>
          <p:nvPr/>
        </p:nvPicPr>
        <p:blipFill>
          <a:blip r:embed="rId2"/>
          <a:stretch>
            <a:fillRect/>
          </a:stretch>
        </p:blipFill>
        <p:spPr>
          <a:xfrm>
            <a:off x="1981200" y="3420979"/>
            <a:ext cx="4114800" cy="817470"/>
          </a:xfrm>
          <a:prstGeom prst="rect">
            <a:avLst/>
          </a:prstGeom>
        </p:spPr>
      </p:pic>
      <p:sp>
        <p:nvSpPr>
          <p:cNvPr id="8" name="Rectangle 7">
            <a:extLst>
              <a:ext uri="{FF2B5EF4-FFF2-40B4-BE49-F238E27FC236}">
                <a16:creationId xmlns:a16="http://schemas.microsoft.com/office/drawing/2014/main" id="{F9344CFE-29E1-44E2-A916-620C37289802}"/>
              </a:ext>
            </a:extLst>
          </p:cNvPr>
          <p:cNvSpPr/>
          <p:nvPr/>
        </p:nvSpPr>
        <p:spPr>
          <a:xfrm>
            <a:off x="762000" y="4238448"/>
            <a:ext cx="7696200" cy="1754326"/>
          </a:xfrm>
          <a:prstGeom prst="rect">
            <a:avLst/>
          </a:prstGeom>
        </p:spPr>
        <p:txBody>
          <a:bodyPr wrap="square">
            <a:spAutoFit/>
          </a:bodyPr>
          <a:lstStyle/>
          <a:p>
            <a:pPr marL="285750" indent="-285750">
              <a:buFont typeface="Arial" panose="020B0604020202020204" pitchFamily="34" charset="0"/>
              <a:buChar char="•"/>
            </a:pPr>
            <a:r>
              <a:rPr lang="en-US" b="1" dirty="0"/>
              <a:t>MEDIAN</a:t>
            </a:r>
            <a:r>
              <a:rPr lang="en-US" dirty="0"/>
              <a:t> is the middle value when a data set is ordered from least to greatest.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The MODE </a:t>
            </a:r>
            <a:r>
              <a:rPr lang="en-US" dirty="0"/>
              <a:t>is the number that occurs most often in a data set.</a:t>
            </a:r>
          </a:p>
        </p:txBody>
      </p:sp>
    </p:spTree>
    <p:extLst>
      <p:ext uri="{BB962C8B-B14F-4D97-AF65-F5344CB8AC3E}">
        <p14:creationId xmlns:p14="http://schemas.microsoft.com/office/powerpoint/2010/main" val="85691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C980-185F-40DF-A6EA-575CEFD15F33}"/>
              </a:ext>
            </a:extLst>
          </p:cNvPr>
          <p:cNvSpPr>
            <a:spLocks noGrp="1"/>
          </p:cNvSpPr>
          <p:nvPr>
            <p:ph type="title"/>
          </p:nvPr>
        </p:nvSpPr>
        <p:spPr/>
        <p:txBody>
          <a:bodyPr/>
          <a:lstStyle/>
          <a:p>
            <a:r>
              <a:rPr lang="en-US" dirty="0"/>
              <a:t>Measure of disease occurrence </a:t>
            </a:r>
          </a:p>
        </p:txBody>
      </p:sp>
      <p:graphicFrame>
        <p:nvGraphicFramePr>
          <p:cNvPr id="6" name="Table 6">
            <a:extLst>
              <a:ext uri="{FF2B5EF4-FFF2-40B4-BE49-F238E27FC236}">
                <a16:creationId xmlns:a16="http://schemas.microsoft.com/office/drawing/2014/main" id="{AD6FE1BE-EDFF-4BBE-9739-1BAB24056AFC}"/>
              </a:ext>
            </a:extLst>
          </p:cNvPr>
          <p:cNvGraphicFramePr>
            <a:graphicFrameLocks noGrp="1"/>
          </p:cNvGraphicFramePr>
          <p:nvPr>
            <p:extLst>
              <p:ext uri="{D42A27DB-BD31-4B8C-83A1-F6EECF244321}">
                <p14:modId xmlns:p14="http://schemas.microsoft.com/office/powerpoint/2010/main" val="4215356742"/>
              </p:ext>
            </p:extLst>
          </p:nvPr>
        </p:nvGraphicFramePr>
        <p:xfrm>
          <a:off x="914400" y="1905000"/>
          <a:ext cx="7315200" cy="36829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258079632"/>
                    </a:ext>
                  </a:extLst>
                </a:gridCol>
                <a:gridCol w="3048000">
                  <a:extLst>
                    <a:ext uri="{9D8B030D-6E8A-4147-A177-3AD203B41FA5}">
                      <a16:colId xmlns:a16="http://schemas.microsoft.com/office/drawing/2014/main" val="3345905827"/>
                    </a:ext>
                  </a:extLst>
                </a:gridCol>
                <a:gridCol w="2590800">
                  <a:extLst>
                    <a:ext uri="{9D8B030D-6E8A-4147-A177-3AD203B41FA5}">
                      <a16:colId xmlns:a16="http://schemas.microsoft.com/office/drawing/2014/main" val="2949783296"/>
                    </a:ext>
                  </a:extLst>
                </a:gridCol>
              </a:tblGrid>
              <a:tr h="1009865">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ru-RU" sz="2400" b="1" i="1" u="none" strike="noStrike" kern="1200" cap="none" spc="0" normalizeH="0" baseline="0" noProof="0" dirty="0">
                          <a:ln>
                            <a:noFill/>
                          </a:ln>
                          <a:solidFill>
                            <a:srgbClr val="ED7D31"/>
                          </a:solidFill>
                          <a:effectLst/>
                          <a:uLnTx/>
                          <a:uFillTx/>
                          <a:latin typeface="Calibri" panose="020F0502020204030204"/>
                          <a:ea typeface="+mn-ea"/>
                          <a:cs typeface="+mn-cs"/>
                        </a:rPr>
                        <a:t>Ratios</a:t>
                      </a:r>
                      <a:endParaRPr kumimoji="0" lang="en-US" alt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ru-RU" sz="2000" b="0" i="0" u="none" strike="noStrike" kern="1200" cap="none" spc="0" normalizeH="0" baseline="0" noProof="0" dirty="0">
                          <a:ln>
                            <a:noFill/>
                          </a:ln>
                          <a:solidFill>
                            <a:prstClr val="black"/>
                          </a:solidFill>
                          <a:effectLst/>
                          <a:uLnTx/>
                          <a:uFillTx/>
                          <a:latin typeface="+mn-lt"/>
                          <a:ea typeface="+mn-ea"/>
                          <a:cs typeface="+mn-cs"/>
                        </a:rPr>
                        <a:t>Quantifies the magnitude of one occurrence X, in relation to another event Y as X/Y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2000" b="0" i="0" u="none" strike="noStrike" kern="1200" cap="none" spc="0" normalizeH="0" baseline="0" noProof="0" dirty="0" err="1">
                          <a:ln>
                            <a:noFill/>
                          </a:ln>
                          <a:solidFill>
                            <a:prstClr val="black"/>
                          </a:solidFill>
                          <a:effectLst/>
                          <a:uLnTx/>
                          <a:uFillTx/>
                          <a:latin typeface="+mn-lt"/>
                          <a:ea typeface="+mn-ea"/>
                          <a:cs typeface="+mn-cs"/>
                        </a:rPr>
                        <a:t>e.g</a:t>
                      </a:r>
                      <a:r>
                        <a:rPr kumimoji="0" lang="en-US" altLang="ru-RU" sz="2000" b="0" i="0" u="none" strike="noStrike" kern="1200" cap="none" spc="0" normalizeH="0" baseline="0" noProof="0" dirty="0">
                          <a:ln>
                            <a:noFill/>
                          </a:ln>
                          <a:solidFill>
                            <a:prstClr val="black"/>
                          </a:solidFill>
                          <a:effectLst/>
                          <a:uLnTx/>
                          <a:uFillTx/>
                          <a:latin typeface="+mn-lt"/>
                          <a:ea typeface="+mn-ea"/>
                          <a:cs typeface="+mn-cs"/>
                        </a:rPr>
                        <a:t> Ratio of TB cases in community A to B is 1:10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2691747"/>
                  </a:ext>
                </a:extLst>
              </a:tr>
              <a:tr h="854501">
                <a:tc>
                  <a:txBody>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US" altLang="ru-RU" sz="2400" b="1" i="1" u="none" strike="noStrike" kern="1200" cap="none" spc="0" normalizeH="0" baseline="0" noProof="0" dirty="0">
                          <a:ln>
                            <a:noFill/>
                          </a:ln>
                          <a:solidFill>
                            <a:srgbClr val="ED7D31"/>
                          </a:solidFill>
                          <a:effectLst/>
                          <a:uLnTx/>
                          <a:uFillTx/>
                          <a:latin typeface="Calibri" panose="020F0502020204030204"/>
                          <a:ea typeface="+mn-ea"/>
                          <a:cs typeface="+mn-cs"/>
                        </a:rPr>
                        <a:t>Proportions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2000" b="0" i="0" u="none" strike="noStrike" kern="1200" cap="none" spc="0" normalizeH="0" baseline="0" noProof="0" dirty="0">
                          <a:ln>
                            <a:noFill/>
                          </a:ln>
                          <a:solidFill>
                            <a:prstClr val="black"/>
                          </a:solidFill>
                          <a:effectLst/>
                          <a:uLnTx/>
                          <a:uFillTx/>
                          <a:latin typeface="+mn-lt"/>
                          <a:ea typeface="+mn-ea"/>
                          <a:cs typeface="+mn-cs"/>
                        </a:rPr>
                        <a:t>Ratio of TB cases in community A to B is 1:10</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2000" b="0" i="0" u="none" strike="noStrike" kern="1200" cap="none" spc="0" normalizeH="0" baseline="0" noProof="0" dirty="0" err="1">
                          <a:ln>
                            <a:noFill/>
                          </a:ln>
                          <a:solidFill>
                            <a:prstClr val="black"/>
                          </a:solidFill>
                          <a:effectLst/>
                          <a:uLnTx/>
                          <a:uFillTx/>
                          <a:latin typeface="+mn-lt"/>
                          <a:ea typeface="+mn-ea"/>
                          <a:cs typeface="+mn-cs"/>
                        </a:rPr>
                        <a:t>e.g</a:t>
                      </a:r>
                      <a:r>
                        <a:rPr kumimoji="0" lang="en-US" altLang="ru-RU" sz="2000" b="0" i="0" u="none" strike="noStrike" kern="1200" cap="none" spc="0" normalizeH="0" baseline="0" noProof="0" dirty="0">
                          <a:ln>
                            <a:noFill/>
                          </a:ln>
                          <a:solidFill>
                            <a:prstClr val="black"/>
                          </a:solidFill>
                          <a:effectLst/>
                          <a:uLnTx/>
                          <a:uFillTx/>
                          <a:latin typeface="+mn-lt"/>
                          <a:ea typeface="+mn-ea"/>
                          <a:cs typeface="+mn-cs"/>
                        </a:rPr>
                        <a:t> proportion of TB cases in community A is 10%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6398499"/>
                  </a:ext>
                </a:extLst>
              </a:tr>
              <a:tr h="1488433">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US" altLang="ru-RU" sz="2400" b="1" i="1" u="none" strike="noStrike" kern="1200" cap="none" spc="0" normalizeH="0" baseline="0" noProof="0" dirty="0">
                          <a:ln>
                            <a:noFill/>
                          </a:ln>
                          <a:solidFill>
                            <a:srgbClr val="ED7D31"/>
                          </a:solidFill>
                          <a:effectLst/>
                          <a:uLnTx/>
                          <a:uFillTx/>
                          <a:latin typeface="Calibri" panose="020F0502020204030204"/>
                          <a:ea typeface="+mn-ea"/>
                          <a:cs typeface="+mn-cs"/>
                        </a:rPr>
                        <a:t>Rates</a:t>
                      </a:r>
                      <a:r>
                        <a:rPr kumimoji="0" lang="en-US" altLang="ru-RU"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US" altLang="ru-RU" sz="2000" b="0" i="0" u="none" strike="noStrike" kern="1200" cap="none" spc="0" normalizeH="0" baseline="0" noProof="0" dirty="0">
                          <a:ln>
                            <a:noFill/>
                          </a:ln>
                          <a:solidFill>
                            <a:prstClr val="black"/>
                          </a:solidFill>
                          <a:effectLst/>
                          <a:uLnTx/>
                          <a:uFillTx/>
                          <a:latin typeface="+mn-lt"/>
                          <a:ea typeface="+mn-ea"/>
                          <a:cs typeface="+mn-cs"/>
                        </a:rPr>
                        <a:t>a proportion with time element It measure the occurrence of an event overtime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altLang="ru-RU" sz="2000" b="0" i="0" u="none" strike="noStrike" kern="1200" cap="none" spc="0" normalizeH="0" baseline="0" noProof="0" dirty="0" err="1">
                          <a:ln>
                            <a:noFill/>
                          </a:ln>
                          <a:solidFill>
                            <a:prstClr val="black"/>
                          </a:solidFill>
                          <a:effectLst/>
                          <a:uLnTx/>
                          <a:uFillTx/>
                          <a:latin typeface="+mn-lt"/>
                          <a:ea typeface="+mn-ea"/>
                          <a:cs typeface="+mn-cs"/>
                        </a:rPr>
                        <a:t>e.g</a:t>
                      </a:r>
                      <a:r>
                        <a:rPr kumimoji="0" lang="en-US" altLang="ru-RU" sz="2000" b="0" i="0" u="none" strike="noStrike" kern="1200" cap="none" spc="0" normalizeH="0" baseline="0" noProof="0" dirty="0">
                          <a:ln>
                            <a:noFill/>
                          </a:ln>
                          <a:solidFill>
                            <a:prstClr val="black"/>
                          </a:solidFill>
                          <a:effectLst/>
                          <a:uLnTx/>
                          <a:uFillTx/>
                          <a:latin typeface="+mn-lt"/>
                          <a:ea typeface="+mn-ea"/>
                          <a:cs typeface="+mn-cs"/>
                        </a:rPr>
                        <a:t> # measles cases in 2000/ # population in 2000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1076515"/>
                  </a:ext>
                </a:extLst>
              </a:tr>
            </a:tbl>
          </a:graphicData>
        </a:graphic>
      </p:graphicFrame>
    </p:spTree>
    <p:extLst>
      <p:ext uri="{BB962C8B-B14F-4D97-AF65-F5344CB8AC3E}">
        <p14:creationId xmlns:p14="http://schemas.microsoft.com/office/powerpoint/2010/main" val="273872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5"/>
          <p:cNvSpPr>
            <a:spLocks noGrp="1"/>
          </p:cNvSpPr>
          <p:nvPr>
            <p:ph type="sldNum" sz="quarter" idx="12"/>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66F2EE04-BCFF-46EF-B81E-F441EF7E09C4}" type="slidenum">
              <a:rPr lang="en-US" altLang="en-US" sz="1050"/>
              <a:pPr eaLnBrk="1" hangingPunct="1"/>
              <a:t>14</a:t>
            </a:fld>
            <a:endParaRPr lang="en-US" altLang="en-US" sz="1050"/>
          </a:p>
        </p:txBody>
      </p:sp>
      <p:sp>
        <p:nvSpPr>
          <p:cNvPr id="62468" name="Rectangle 2"/>
          <p:cNvSpPr>
            <a:spLocks noGrp="1" noChangeArrowheads="1"/>
          </p:cNvSpPr>
          <p:nvPr>
            <p:ph type="title"/>
          </p:nvPr>
        </p:nvSpPr>
        <p:spPr>
          <a:xfrm>
            <a:off x="1143000" y="136525"/>
            <a:ext cx="7543800" cy="549275"/>
          </a:xfrm>
        </p:spPr>
        <p:txBody>
          <a:bodyPr/>
          <a:lstStyle/>
          <a:p>
            <a:pPr eaLnBrk="1" hangingPunct="1"/>
            <a:r>
              <a:rPr lang="en-US" altLang="en-US" sz="3600" b="1" dirty="0">
                <a:solidFill>
                  <a:schemeClr val="accent2"/>
                </a:solidFill>
              </a:rPr>
              <a:t>TYPES OF RATES</a:t>
            </a:r>
          </a:p>
        </p:txBody>
      </p:sp>
      <p:sp>
        <p:nvSpPr>
          <p:cNvPr id="62469" name="Rectangle 3"/>
          <p:cNvSpPr>
            <a:spLocks noGrp="1" noChangeArrowheads="1"/>
          </p:cNvSpPr>
          <p:nvPr>
            <p:ph type="body" idx="1"/>
          </p:nvPr>
        </p:nvSpPr>
        <p:spPr>
          <a:xfrm>
            <a:off x="1066800" y="914400"/>
            <a:ext cx="7315200" cy="3606800"/>
          </a:xfrm>
        </p:spPr>
        <p:txBody>
          <a:bodyPr/>
          <a:lstStyle/>
          <a:p>
            <a:pPr marL="457200" indent="-457200">
              <a:buFontTx/>
              <a:buAutoNum type="arabicPeriod"/>
            </a:pPr>
            <a:r>
              <a:rPr lang="en-US" altLang="en-US" b="1" i="1" dirty="0">
                <a:solidFill>
                  <a:schemeClr val="accent2"/>
                </a:solidFill>
              </a:rPr>
              <a:t>Crude rates</a:t>
            </a:r>
            <a:r>
              <a:rPr lang="en-US" altLang="en-US" dirty="0"/>
              <a:t>: Apply to the total population in a given area</a:t>
            </a:r>
          </a:p>
          <a:p>
            <a:pPr marL="457200" indent="-457200">
              <a:buFontTx/>
              <a:buAutoNum type="arabicPeriod"/>
            </a:pPr>
            <a:r>
              <a:rPr lang="en-US" altLang="en-US" b="1" i="1" dirty="0">
                <a:solidFill>
                  <a:schemeClr val="accent2"/>
                </a:solidFill>
              </a:rPr>
              <a:t>Specific rates</a:t>
            </a:r>
            <a:r>
              <a:rPr lang="en-US" altLang="en-US" dirty="0"/>
              <a:t>: Apply to specific subgroups in the population (age, sex </a:t>
            </a:r>
            <a:r>
              <a:rPr lang="en-US" altLang="en-US" dirty="0" err="1"/>
              <a:t>etc</a:t>
            </a:r>
            <a:r>
              <a:rPr lang="en-US" altLang="en-US" dirty="0"/>
              <a:t>) or specific diseases</a:t>
            </a:r>
          </a:p>
          <a:p>
            <a:pPr marL="457200" indent="-457200">
              <a:buNone/>
            </a:pPr>
            <a:r>
              <a:rPr lang="en-US" altLang="en-US" b="1" i="1" dirty="0">
                <a:solidFill>
                  <a:schemeClr val="accent2"/>
                </a:solidFill>
              </a:rPr>
              <a:t>3</a:t>
            </a:r>
            <a:r>
              <a:rPr lang="en-US" altLang="en-US" dirty="0"/>
              <a:t>. </a:t>
            </a:r>
            <a:r>
              <a:rPr lang="en-US" altLang="en-US" b="1" i="1" dirty="0">
                <a:solidFill>
                  <a:schemeClr val="accent2"/>
                </a:solidFill>
              </a:rPr>
              <a:t>Standardized rates</a:t>
            </a:r>
            <a:r>
              <a:rPr lang="en-US" altLang="en-US" dirty="0"/>
              <a:t>: used to permit comparisons of rates in population which differ in structure (</a:t>
            </a:r>
            <a:r>
              <a:rPr lang="en-US" altLang="en-US" dirty="0" err="1"/>
              <a:t>e.g</a:t>
            </a:r>
            <a:r>
              <a:rPr lang="en-US" altLang="en-US" dirty="0"/>
              <a:t> age structure)</a:t>
            </a:r>
          </a:p>
        </p:txBody>
      </p:sp>
    </p:spTree>
    <p:extLst>
      <p:ext uri="{BB962C8B-B14F-4D97-AF65-F5344CB8AC3E}">
        <p14:creationId xmlns:p14="http://schemas.microsoft.com/office/powerpoint/2010/main" val="48408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73B9-4CE9-49FA-8663-7E0CF3C898B5}"/>
              </a:ext>
            </a:extLst>
          </p:cNvPr>
          <p:cNvSpPr>
            <a:spLocks noGrp="1"/>
          </p:cNvSpPr>
          <p:nvPr>
            <p:ph type="title"/>
          </p:nvPr>
        </p:nvSpPr>
        <p:spPr/>
        <p:txBody>
          <a:bodyPr/>
          <a:lstStyle/>
          <a:p>
            <a:r>
              <a:rPr lang="en-US" dirty="0"/>
              <a:t>TYPES OF RATES</a:t>
            </a:r>
          </a:p>
        </p:txBody>
      </p:sp>
      <p:sp>
        <p:nvSpPr>
          <p:cNvPr id="3" name="Rectangle 2">
            <a:extLst>
              <a:ext uri="{FF2B5EF4-FFF2-40B4-BE49-F238E27FC236}">
                <a16:creationId xmlns:a16="http://schemas.microsoft.com/office/drawing/2014/main" id="{4F8FED89-0F1D-4B67-80D0-FCF9148BF31F}"/>
              </a:ext>
            </a:extLst>
          </p:cNvPr>
          <p:cNvSpPr/>
          <p:nvPr/>
        </p:nvSpPr>
        <p:spPr>
          <a:xfrm>
            <a:off x="838200" y="1676400"/>
            <a:ext cx="7848600" cy="4524315"/>
          </a:xfrm>
          <a:prstGeom prst="rect">
            <a:avLst/>
          </a:prstGeom>
        </p:spPr>
        <p:txBody>
          <a:bodyPr wrap="square">
            <a:spAutoFit/>
          </a:bodyPr>
          <a:lstStyle/>
          <a:p>
            <a:pPr eaLnBrk="1" hangingPunct="1"/>
            <a:r>
              <a:rPr lang="en-US" altLang="en-US" sz="2400" b="1" dirty="0">
                <a:solidFill>
                  <a:srgbClr val="C00000"/>
                </a:solidFill>
              </a:rPr>
              <a:t>MORBIDITY RATES:</a:t>
            </a:r>
          </a:p>
          <a:p>
            <a:pPr marL="285750" indent="-285750" eaLnBrk="1" hangingPunct="1">
              <a:buFont typeface="Arial" panose="020B0604020202020204" pitchFamily="34" charset="0"/>
              <a:buChar char="•"/>
            </a:pPr>
            <a:r>
              <a:rPr lang="en-US" altLang="en-US" sz="2400" dirty="0"/>
              <a:t>Incidence rates(Cumulative incidence, incidence density)</a:t>
            </a:r>
          </a:p>
          <a:p>
            <a:pPr marL="285750" indent="-285750" eaLnBrk="1" hangingPunct="1">
              <a:buFont typeface="Arial" panose="020B0604020202020204" pitchFamily="34" charset="0"/>
              <a:buChar char="•"/>
            </a:pPr>
            <a:r>
              <a:rPr lang="en-US" altLang="en-US" sz="2400" dirty="0"/>
              <a:t>Prevalence (Period prevalence, point prevalence)</a:t>
            </a:r>
          </a:p>
          <a:p>
            <a:pPr eaLnBrk="1" hangingPunct="1"/>
            <a:r>
              <a:rPr lang="en-US" altLang="en-US" sz="2400" b="1" dirty="0">
                <a:solidFill>
                  <a:schemeClr val="accent2"/>
                </a:solidFill>
              </a:rPr>
              <a:t>MORTALITY RATES:</a:t>
            </a:r>
          </a:p>
          <a:p>
            <a:pPr marL="285750" indent="-285750" eaLnBrk="1" hangingPunct="1">
              <a:buFont typeface="Arial" panose="020B0604020202020204" pitchFamily="34" charset="0"/>
              <a:buChar char="•"/>
            </a:pPr>
            <a:r>
              <a:rPr lang="en-US" altLang="en-US" sz="2400" dirty="0"/>
              <a:t>Crude death rate</a:t>
            </a:r>
          </a:p>
          <a:p>
            <a:pPr marL="285750" indent="-285750" eaLnBrk="1" hangingPunct="1">
              <a:buFont typeface="Arial" panose="020B0604020202020204" pitchFamily="34" charset="0"/>
              <a:buChar char="•"/>
            </a:pPr>
            <a:r>
              <a:rPr lang="en-US" altLang="en-US" sz="2400" dirty="0"/>
              <a:t>Age-specific mortality rate</a:t>
            </a:r>
          </a:p>
          <a:p>
            <a:pPr marL="285750" indent="-285750" eaLnBrk="1" hangingPunct="1">
              <a:buFont typeface="Arial" panose="020B0604020202020204" pitchFamily="34" charset="0"/>
              <a:buChar char="•"/>
            </a:pPr>
            <a:r>
              <a:rPr lang="en-US" altLang="en-US" sz="2400" dirty="0"/>
              <a:t>Sex-specific mortality rate</a:t>
            </a:r>
          </a:p>
          <a:p>
            <a:pPr marL="285750" indent="-285750" eaLnBrk="1" hangingPunct="1">
              <a:buFont typeface="Arial" panose="020B0604020202020204" pitchFamily="34" charset="0"/>
              <a:buChar char="•"/>
            </a:pPr>
            <a:r>
              <a:rPr lang="en-US" altLang="en-US" sz="2400" dirty="0"/>
              <a:t>Cause-specific mortality rate</a:t>
            </a:r>
          </a:p>
          <a:p>
            <a:pPr marL="285750" indent="-285750" eaLnBrk="1" hangingPunct="1">
              <a:buFont typeface="Arial" panose="020B0604020202020204" pitchFamily="34" charset="0"/>
              <a:buChar char="•"/>
            </a:pPr>
            <a:r>
              <a:rPr lang="en-US" altLang="en-US" sz="2400" dirty="0"/>
              <a:t>Proportionate mortality ratio</a:t>
            </a:r>
          </a:p>
          <a:p>
            <a:pPr marL="285750" indent="-285750" eaLnBrk="1" hangingPunct="1">
              <a:buFont typeface="Arial" panose="020B0604020202020204" pitchFamily="34" charset="0"/>
              <a:buChar char="•"/>
            </a:pPr>
            <a:r>
              <a:rPr lang="en-US" altLang="en-US" sz="2400" dirty="0"/>
              <a:t>Case fatality rate</a:t>
            </a:r>
          </a:p>
          <a:p>
            <a:pPr marL="285750" indent="-285750" eaLnBrk="1" hangingPunct="1">
              <a:buFont typeface="Arial" panose="020B0604020202020204" pitchFamily="34" charset="0"/>
              <a:buChar char="•"/>
            </a:pPr>
            <a:r>
              <a:rPr lang="en-US" altLang="en-US" sz="2400" dirty="0"/>
              <a:t>Fetal death rate</a:t>
            </a:r>
          </a:p>
        </p:txBody>
      </p:sp>
    </p:spTree>
    <p:extLst>
      <p:ext uri="{BB962C8B-B14F-4D97-AF65-F5344CB8AC3E}">
        <p14:creationId xmlns:p14="http://schemas.microsoft.com/office/powerpoint/2010/main" val="49727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58EA-1DA7-417A-8F79-9A27A4D70CEA}"/>
              </a:ext>
            </a:extLst>
          </p:cNvPr>
          <p:cNvSpPr>
            <a:spLocks noGrp="1"/>
          </p:cNvSpPr>
          <p:nvPr>
            <p:ph type="title"/>
          </p:nvPr>
        </p:nvSpPr>
        <p:spPr/>
        <p:txBody>
          <a:bodyPr/>
          <a:lstStyle/>
          <a:p>
            <a:r>
              <a:rPr lang="en-US" dirty="0"/>
              <a:t>Measures of association</a:t>
            </a:r>
          </a:p>
        </p:txBody>
      </p:sp>
    </p:spTree>
    <p:extLst>
      <p:ext uri="{BB962C8B-B14F-4D97-AF65-F5344CB8AC3E}">
        <p14:creationId xmlns:p14="http://schemas.microsoft.com/office/powerpoint/2010/main" val="391312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A4C9-C215-4630-BA98-56C6B6BF7F3E}"/>
              </a:ext>
            </a:extLst>
          </p:cNvPr>
          <p:cNvSpPr>
            <a:spLocks noGrp="1"/>
          </p:cNvSpPr>
          <p:nvPr>
            <p:ph type="title"/>
          </p:nvPr>
        </p:nvSpPr>
        <p:spPr/>
        <p:txBody>
          <a:bodyPr/>
          <a:lstStyle/>
          <a:p>
            <a:r>
              <a:rPr lang="en-US" dirty="0"/>
              <a:t>Measures of Risk and Rate</a:t>
            </a:r>
          </a:p>
        </p:txBody>
      </p:sp>
      <p:sp>
        <p:nvSpPr>
          <p:cNvPr id="3" name="Rectangle 2">
            <a:extLst>
              <a:ext uri="{FF2B5EF4-FFF2-40B4-BE49-F238E27FC236}">
                <a16:creationId xmlns:a16="http://schemas.microsoft.com/office/drawing/2014/main" id="{EC642CAB-C0C6-4217-AB8E-97A53A8036B2}"/>
              </a:ext>
            </a:extLst>
          </p:cNvPr>
          <p:cNvSpPr/>
          <p:nvPr/>
        </p:nvSpPr>
        <p:spPr>
          <a:xfrm>
            <a:off x="609600" y="1524001"/>
            <a:ext cx="7391400" cy="4708981"/>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00000"/>
                </a:solidFill>
                <a:latin typeface="Franklin Gothic Book" panose="020B0503020102020204" pitchFamily="34" charset="0"/>
              </a:rPr>
              <a:t>Risk</a:t>
            </a:r>
            <a:r>
              <a:rPr lang="en-US" sz="2400" dirty="0">
                <a:solidFill>
                  <a:srgbClr val="000000"/>
                </a:solidFill>
                <a:latin typeface="Franklin Gothic Book" panose="020B0503020102020204" pitchFamily="34" charset="0"/>
              </a:rPr>
              <a:t> </a:t>
            </a:r>
            <a:r>
              <a:rPr lang="en-US" dirty="0"/>
              <a:t>is defined as the number of new cases divided by the total population-at-risk at the beginning of the follow-up period. </a:t>
            </a:r>
          </a:p>
          <a:p>
            <a:endParaRPr lang="en-US" dirty="0"/>
          </a:p>
          <a:p>
            <a:pPr marL="285750" indent="-285750">
              <a:buFont typeface="Arial" panose="020B0604020202020204" pitchFamily="34" charset="0"/>
              <a:buChar char="•"/>
            </a:pPr>
            <a:r>
              <a:rPr lang="en-US" dirty="0"/>
              <a:t>An individual's risk of developing the outcome of interest is measured</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endParaRPr lang="en-US" sz="2400" dirty="0">
              <a:solidFill>
                <a:srgbClr val="000000"/>
              </a:solidFill>
              <a:latin typeface="Franklin Gothic Book" panose="020B0503020102020204" pitchFamily="34" charset="0"/>
            </a:endParaRPr>
          </a:p>
          <a:p>
            <a:pPr marL="342900" indent="-342900">
              <a:buFont typeface="Arial" panose="020B0604020202020204" pitchFamily="34" charset="0"/>
              <a:buChar char="•"/>
            </a:pPr>
            <a:r>
              <a:rPr lang="en-US" sz="2400" b="1" dirty="0">
                <a:solidFill>
                  <a:srgbClr val="000000"/>
                </a:solidFill>
                <a:latin typeface="Franklin Gothic Book" panose="020B0503020102020204" pitchFamily="34" charset="0"/>
              </a:rPr>
              <a:t>A Rate </a:t>
            </a:r>
            <a:r>
              <a:rPr lang="en-US" sz="2400" dirty="0">
                <a:solidFill>
                  <a:srgbClr val="000000"/>
                </a:solidFill>
                <a:latin typeface="Franklin Gothic Book" panose="020B0503020102020204" pitchFamily="34" charset="0"/>
              </a:rPr>
              <a:t>is </a:t>
            </a:r>
            <a:r>
              <a:rPr lang="en-US" dirty="0"/>
              <a:t>the number of new cases of a health outcome divided by the total person-time-at-risk for the population.</a:t>
            </a:r>
          </a:p>
          <a:p>
            <a:pPr marL="342900" indent="-342900">
              <a:buFont typeface="Arial" panose="020B0604020202020204" pitchFamily="34" charset="0"/>
              <a:buChar char="•"/>
            </a:pPr>
            <a:endParaRPr lang="en-US" sz="2400" dirty="0">
              <a:solidFill>
                <a:srgbClr val="000000"/>
              </a:solidFill>
              <a:latin typeface="Franklin Gothic Book" panose="020B0503020102020204" pitchFamily="34" charset="0"/>
            </a:endParaRPr>
          </a:p>
          <a:p>
            <a:pPr marL="342900" indent="-342900">
              <a:buFont typeface="Arial" panose="020B0604020202020204" pitchFamily="34" charset="0"/>
              <a:buChar char="•"/>
            </a:pPr>
            <a:r>
              <a:rPr lang="en-US" sz="2400" dirty="0">
                <a:solidFill>
                  <a:srgbClr val="000000"/>
                </a:solidFill>
                <a:latin typeface="Franklin Gothic Book" panose="020B0503020102020204" pitchFamily="34" charset="0"/>
              </a:rPr>
              <a:t>Rate </a:t>
            </a:r>
            <a:r>
              <a:rPr lang="en-US" dirty="0"/>
              <a:t>measures the rapidity of health outcome occurrence in the population.</a:t>
            </a:r>
          </a:p>
          <a:p>
            <a:endParaRPr lang="en-US" sz="2400" dirty="0">
              <a:solidFill>
                <a:srgbClr val="000000"/>
              </a:solidFill>
              <a:latin typeface="Franklin Gothic Book" panose="020B0503020102020204" pitchFamily="34" charset="0"/>
            </a:endParaRPr>
          </a:p>
          <a:p>
            <a:pPr marL="285750" indent="-285750">
              <a:buFont typeface="Arial" panose="020B0604020202020204" pitchFamily="34" charset="0"/>
              <a:buChar char="•"/>
            </a:pPr>
            <a:endParaRPr lang="en-US" sz="2400" dirty="0">
              <a:solidFill>
                <a:srgbClr val="000000"/>
              </a:solidFill>
              <a:latin typeface="Franklin Gothic Book" panose="020B0503020102020204" pitchFamily="34" charset="0"/>
            </a:endParaRPr>
          </a:p>
        </p:txBody>
      </p:sp>
      <p:pic>
        <p:nvPicPr>
          <p:cNvPr id="4" name="Picture 3">
            <a:extLst>
              <a:ext uri="{FF2B5EF4-FFF2-40B4-BE49-F238E27FC236}">
                <a16:creationId xmlns:a16="http://schemas.microsoft.com/office/drawing/2014/main" id="{FF3A457B-D9F7-4579-AE33-33A00B6268F2}"/>
              </a:ext>
            </a:extLst>
          </p:cNvPr>
          <p:cNvPicPr>
            <a:picLocks noChangeAspect="1"/>
          </p:cNvPicPr>
          <p:nvPr/>
        </p:nvPicPr>
        <p:blipFill>
          <a:blip r:embed="rId2"/>
          <a:stretch>
            <a:fillRect/>
          </a:stretch>
        </p:blipFill>
        <p:spPr>
          <a:xfrm>
            <a:off x="2578259" y="2819400"/>
            <a:ext cx="3987481" cy="609600"/>
          </a:xfrm>
          <a:prstGeom prst="rect">
            <a:avLst/>
          </a:prstGeom>
        </p:spPr>
      </p:pic>
      <p:pic>
        <p:nvPicPr>
          <p:cNvPr id="5" name="Picture 4">
            <a:extLst>
              <a:ext uri="{FF2B5EF4-FFF2-40B4-BE49-F238E27FC236}">
                <a16:creationId xmlns:a16="http://schemas.microsoft.com/office/drawing/2014/main" id="{4CF75F67-CB6D-4304-AA3F-F0F47760ED16}"/>
              </a:ext>
            </a:extLst>
          </p:cNvPr>
          <p:cNvPicPr>
            <a:picLocks noChangeAspect="1"/>
          </p:cNvPicPr>
          <p:nvPr/>
        </p:nvPicPr>
        <p:blipFill>
          <a:blip r:embed="rId3"/>
          <a:stretch>
            <a:fillRect/>
          </a:stretch>
        </p:blipFill>
        <p:spPr>
          <a:xfrm>
            <a:off x="1142999" y="5562600"/>
            <a:ext cx="3717931" cy="609600"/>
          </a:xfrm>
          <a:prstGeom prst="rect">
            <a:avLst/>
          </a:prstGeom>
        </p:spPr>
      </p:pic>
    </p:spTree>
    <p:extLst>
      <p:ext uri="{BB962C8B-B14F-4D97-AF65-F5344CB8AC3E}">
        <p14:creationId xmlns:p14="http://schemas.microsoft.com/office/powerpoint/2010/main" val="73434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3C8C-6D6E-4F68-B3AA-5F4BECE0CDF0}"/>
              </a:ext>
            </a:extLst>
          </p:cNvPr>
          <p:cNvSpPr>
            <a:spLocks noGrp="1"/>
          </p:cNvSpPr>
          <p:nvPr>
            <p:ph type="title"/>
          </p:nvPr>
        </p:nvSpPr>
        <p:spPr/>
        <p:txBody>
          <a:bodyPr/>
          <a:lstStyle/>
          <a:p>
            <a:r>
              <a:rPr lang="en-US" dirty="0"/>
              <a:t>Risk Ratio</a:t>
            </a:r>
          </a:p>
        </p:txBody>
      </p:sp>
      <p:sp>
        <p:nvSpPr>
          <p:cNvPr id="3" name="Rectangle 2">
            <a:extLst>
              <a:ext uri="{FF2B5EF4-FFF2-40B4-BE49-F238E27FC236}">
                <a16:creationId xmlns:a16="http://schemas.microsoft.com/office/drawing/2014/main" id="{BB483A68-76C1-4600-8038-DB5D881A9195}"/>
              </a:ext>
            </a:extLst>
          </p:cNvPr>
          <p:cNvSpPr/>
          <p:nvPr/>
        </p:nvSpPr>
        <p:spPr>
          <a:xfrm>
            <a:off x="685800" y="1362018"/>
            <a:ext cx="7772400" cy="1877437"/>
          </a:xfrm>
          <a:prstGeom prst="rect">
            <a:avLst/>
          </a:prstGeom>
        </p:spPr>
        <p:txBody>
          <a:bodyPr wrap="square">
            <a:spAutoFit/>
          </a:bodyPr>
          <a:lstStyle/>
          <a:p>
            <a:r>
              <a:rPr lang="en-US" sz="2000" dirty="0">
                <a:solidFill>
                  <a:srgbClr val="000000"/>
                </a:solidFill>
                <a:latin typeface="Franklin Gothic Book" panose="020B0503020102020204" pitchFamily="34" charset="0"/>
              </a:rPr>
              <a:t>When risks are computed in a study, </a:t>
            </a:r>
          </a:p>
          <a:p>
            <a:pPr marL="285750" indent="-285750">
              <a:buFont typeface="Arial" panose="020B0604020202020204" pitchFamily="34" charset="0"/>
              <a:buChar char="•"/>
            </a:pPr>
            <a:r>
              <a:rPr lang="en-US" dirty="0"/>
              <a:t>The </a:t>
            </a:r>
            <a:r>
              <a:rPr lang="en-US" b="1" dirty="0"/>
              <a:t>Risk Ratio </a:t>
            </a:r>
            <a:r>
              <a:rPr lang="en-US" dirty="0"/>
              <a:t>is defined as the risk in the exposed cohort (the index group) divided by the risk in the unexposed cohort (the reference group).  </a:t>
            </a:r>
            <a:endParaRPr lang="en-US" sz="20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sz="2000" dirty="0">
                <a:solidFill>
                  <a:srgbClr val="000000"/>
                </a:solidFill>
                <a:latin typeface="Franklin Gothic Book" panose="020B0503020102020204" pitchFamily="34" charset="0"/>
              </a:rPr>
              <a:t>the </a:t>
            </a:r>
            <a:r>
              <a:rPr lang="en-US" sz="2000" b="1" dirty="0">
                <a:solidFill>
                  <a:srgbClr val="000000"/>
                </a:solidFill>
                <a:latin typeface="Franklin Gothic Book" panose="020B0503020102020204" pitchFamily="34" charset="0"/>
              </a:rPr>
              <a:t>Risk Ratio </a:t>
            </a:r>
            <a:r>
              <a:rPr lang="en-US" sz="2000" dirty="0">
                <a:solidFill>
                  <a:srgbClr val="000000"/>
                </a:solidFill>
                <a:latin typeface="Franklin Gothic Book" panose="020B0503020102020204" pitchFamily="34" charset="0"/>
              </a:rPr>
              <a:t>is the measure that compares as</a:t>
            </a:r>
          </a:p>
          <a:p>
            <a:r>
              <a:rPr lang="en-US" sz="2000" dirty="0">
                <a:solidFill>
                  <a:srgbClr val="000000"/>
                </a:solidFill>
                <a:latin typeface="Franklin Gothic Book" panose="020B0503020102020204" pitchFamily="34" charset="0"/>
              </a:rPr>
              <a:t>  </a:t>
            </a:r>
            <a:endParaRPr lang="en-US" sz="2000" dirty="0"/>
          </a:p>
        </p:txBody>
      </p:sp>
      <p:pic>
        <p:nvPicPr>
          <p:cNvPr id="5" name="Picture 4">
            <a:extLst>
              <a:ext uri="{FF2B5EF4-FFF2-40B4-BE49-F238E27FC236}">
                <a16:creationId xmlns:a16="http://schemas.microsoft.com/office/drawing/2014/main" id="{8EE10245-B1AC-4AF9-83D9-B7835006137E}"/>
              </a:ext>
            </a:extLst>
          </p:cNvPr>
          <p:cNvPicPr>
            <a:picLocks noChangeAspect="1"/>
          </p:cNvPicPr>
          <p:nvPr/>
        </p:nvPicPr>
        <p:blipFill>
          <a:blip r:embed="rId2"/>
          <a:stretch>
            <a:fillRect/>
          </a:stretch>
        </p:blipFill>
        <p:spPr>
          <a:xfrm>
            <a:off x="1034451" y="2925170"/>
            <a:ext cx="4484297" cy="417760"/>
          </a:xfrm>
          <a:prstGeom prst="rect">
            <a:avLst/>
          </a:prstGeom>
        </p:spPr>
      </p:pic>
      <p:graphicFrame>
        <p:nvGraphicFramePr>
          <p:cNvPr id="6" name="Table 6">
            <a:extLst>
              <a:ext uri="{FF2B5EF4-FFF2-40B4-BE49-F238E27FC236}">
                <a16:creationId xmlns:a16="http://schemas.microsoft.com/office/drawing/2014/main" id="{33C735E1-AEFD-40C0-A6DA-A8DB3A8F9144}"/>
              </a:ext>
            </a:extLst>
          </p:cNvPr>
          <p:cNvGraphicFramePr>
            <a:graphicFrameLocks noGrp="1"/>
          </p:cNvGraphicFramePr>
          <p:nvPr>
            <p:extLst>
              <p:ext uri="{D42A27DB-BD31-4B8C-83A1-F6EECF244321}">
                <p14:modId xmlns:p14="http://schemas.microsoft.com/office/powerpoint/2010/main" val="1673031874"/>
              </p:ext>
            </p:extLst>
          </p:nvPr>
        </p:nvGraphicFramePr>
        <p:xfrm>
          <a:off x="1066800" y="4350722"/>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102695302"/>
                    </a:ext>
                  </a:extLst>
                </a:gridCol>
                <a:gridCol w="1524000">
                  <a:extLst>
                    <a:ext uri="{9D8B030D-6E8A-4147-A177-3AD203B41FA5}">
                      <a16:colId xmlns:a16="http://schemas.microsoft.com/office/drawing/2014/main" val="2911419258"/>
                    </a:ext>
                  </a:extLst>
                </a:gridCol>
                <a:gridCol w="1524000">
                  <a:extLst>
                    <a:ext uri="{9D8B030D-6E8A-4147-A177-3AD203B41FA5}">
                      <a16:colId xmlns:a16="http://schemas.microsoft.com/office/drawing/2014/main" val="1492201029"/>
                    </a:ext>
                  </a:extLst>
                </a:gridCol>
                <a:gridCol w="1524000">
                  <a:extLst>
                    <a:ext uri="{9D8B030D-6E8A-4147-A177-3AD203B41FA5}">
                      <a16:colId xmlns:a16="http://schemas.microsoft.com/office/drawing/2014/main" val="2283769015"/>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No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1952768"/>
                  </a:ext>
                </a:extLst>
              </a:tr>
              <a:tr h="370840">
                <a:tc>
                  <a:txBody>
                    <a:bodyPr/>
                    <a:lstStyle/>
                    <a:p>
                      <a:r>
                        <a:rPr lang="en-US" dirty="0"/>
                        <a:t>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4441821"/>
                  </a:ext>
                </a:extLst>
              </a:tr>
              <a:tr h="370840">
                <a:tc>
                  <a:txBody>
                    <a:bodyPr/>
                    <a:lstStyle/>
                    <a:p>
                      <a:r>
                        <a:rPr lang="en-US" dirty="0"/>
                        <a:t>Un-exposed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5429234"/>
                  </a:ext>
                </a:extLst>
              </a:tr>
              <a:tr h="370840">
                <a:tc>
                  <a:txBody>
                    <a:bodyPr/>
                    <a:lstStyle/>
                    <a:p>
                      <a:r>
                        <a:rPr lang="en-US"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679331"/>
                  </a:ext>
                </a:extLst>
              </a:tr>
            </a:tbl>
          </a:graphicData>
        </a:graphic>
      </p:graphicFrame>
      <p:sp>
        <p:nvSpPr>
          <p:cNvPr id="8" name="TextBox 7">
            <a:extLst>
              <a:ext uri="{FF2B5EF4-FFF2-40B4-BE49-F238E27FC236}">
                <a16:creationId xmlns:a16="http://schemas.microsoft.com/office/drawing/2014/main" id="{426CE8BF-F092-42F6-9D98-08DD2DD21BFD}"/>
              </a:ext>
            </a:extLst>
          </p:cNvPr>
          <p:cNvSpPr txBox="1"/>
          <p:nvPr/>
        </p:nvSpPr>
        <p:spPr>
          <a:xfrm>
            <a:off x="695325" y="3344230"/>
            <a:ext cx="7762875"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Example, suppose researchers conduct a cohort study and gather the following data on the effects of gasoline fume exposure on respiratory illness among automotive workers. </a:t>
            </a:r>
          </a:p>
        </p:txBody>
      </p:sp>
      <p:pic>
        <p:nvPicPr>
          <p:cNvPr id="9" name="Picture 8">
            <a:extLst>
              <a:ext uri="{FF2B5EF4-FFF2-40B4-BE49-F238E27FC236}">
                <a16:creationId xmlns:a16="http://schemas.microsoft.com/office/drawing/2014/main" id="{F9F0BADC-A335-4714-AFF0-DC352D49BF45}"/>
              </a:ext>
            </a:extLst>
          </p:cNvPr>
          <p:cNvPicPr>
            <a:picLocks noChangeAspect="1"/>
          </p:cNvPicPr>
          <p:nvPr/>
        </p:nvPicPr>
        <p:blipFill>
          <a:blip r:embed="rId3"/>
          <a:stretch>
            <a:fillRect/>
          </a:stretch>
        </p:blipFill>
        <p:spPr>
          <a:xfrm>
            <a:off x="1066800" y="6019800"/>
            <a:ext cx="1219200" cy="374150"/>
          </a:xfrm>
          <a:prstGeom prst="rect">
            <a:avLst/>
          </a:prstGeom>
        </p:spPr>
      </p:pic>
      <p:pic>
        <p:nvPicPr>
          <p:cNvPr id="10" name="Picture 9">
            <a:extLst>
              <a:ext uri="{FF2B5EF4-FFF2-40B4-BE49-F238E27FC236}">
                <a16:creationId xmlns:a16="http://schemas.microsoft.com/office/drawing/2014/main" id="{E6FAFCE2-2A3C-4E3B-931D-96CCF9DBA6A7}"/>
              </a:ext>
            </a:extLst>
          </p:cNvPr>
          <p:cNvPicPr>
            <a:picLocks noChangeAspect="1"/>
          </p:cNvPicPr>
          <p:nvPr/>
        </p:nvPicPr>
        <p:blipFill>
          <a:blip r:embed="rId4"/>
          <a:stretch>
            <a:fillRect/>
          </a:stretch>
        </p:blipFill>
        <p:spPr>
          <a:xfrm>
            <a:off x="3276600" y="6038718"/>
            <a:ext cx="1429921" cy="355232"/>
          </a:xfrm>
          <a:prstGeom prst="rect">
            <a:avLst/>
          </a:prstGeom>
        </p:spPr>
      </p:pic>
      <p:sp>
        <p:nvSpPr>
          <p:cNvPr id="11" name="Rectangle 10">
            <a:extLst>
              <a:ext uri="{FF2B5EF4-FFF2-40B4-BE49-F238E27FC236}">
                <a16:creationId xmlns:a16="http://schemas.microsoft.com/office/drawing/2014/main" id="{24C0A62A-D95D-43AE-9716-74ACFCEAFA6B}"/>
              </a:ext>
            </a:extLst>
          </p:cNvPr>
          <p:cNvSpPr/>
          <p:nvPr/>
        </p:nvSpPr>
        <p:spPr>
          <a:xfrm>
            <a:off x="5697121" y="5926769"/>
            <a:ext cx="1381532" cy="369332"/>
          </a:xfrm>
          <a:prstGeom prst="rect">
            <a:avLst/>
          </a:prstGeom>
        </p:spPr>
        <p:txBody>
          <a:bodyPr wrap="none">
            <a:spAutoFit/>
          </a:bodyPr>
          <a:lstStyle/>
          <a:p>
            <a:r>
              <a:rPr lang="en-US" b="1" i="1" dirty="0"/>
              <a:t>A risk ratio</a:t>
            </a:r>
          </a:p>
        </p:txBody>
      </p:sp>
    </p:spTree>
    <p:extLst>
      <p:ext uri="{BB962C8B-B14F-4D97-AF65-F5344CB8AC3E}">
        <p14:creationId xmlns:p14="http://schemas.microsoft.com/office/powerpoint/2010/main" val="14061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6C1E-9781-46A0-AC23-667716D25D4F}"/>
              </a:ext>
            </a:extLst>
          </p:cNvPr>
          <p:cNvSpPr>
            <a:spLocks noGrp="1"/>
          </p:cNvSpPr>
          <p:nvPr>
            <p:ph type="title"/>
          </p:nvPr>
        </p:nvSpPr>
        <p:spPr>
          <a:xfrm>
            <a:off x="457200" y="274638"/>
            <a:ext cx="8229600" cy="639762"/>
          </a:xfrm>
        </p:spPr>
        <p:txBody>
          <a:bodyPr/>
          <a:lstStyle/>
          <a:p>
            <a:br>
              <a:rPr lang="en-US" dirty="0"/>
            </a:br>
            <a:r>
              <a:rPr lang="en-US" dirty="0"/>
              <a:t>Rate ratio </a:t>
            </a:r>
          </a:p>
        </p:txBody>
      </p:sp>
      <p:sp>
        <p:nvSpPr>
          <p:cNvPr id="3" name="Rectangle 2">
            <a:extLst>
              <a:ext uri="{FF2B5EF4-FFF2-40B4-BE49-F238E27FC236}">
                <a16:creationId xmlns:a16="http://schemas.microsoft.com/office/drawing/2014/main" id="{8C2749DB-552B-4B2F-A259-6040AD851BAB}"/>
              </a:ext>
            </a:extLst>
          </p:cNvPr>
          <p:cNvSpPr/>
          <p:nvPr/>
        </p:nvSpPr>
        <p:spPr>
          <a:xfrm>
            <a:off x="762000" y="1273626"/>
            <a:ext cx="8001000" cy="1929989"/>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Franklin Gothic Book" panose="020B0503020102020204" pitchFamily="34" charset="0"/>
              </a:rPr>
              <a:t>When rates are computed in a study,</a:t>
            </a:r>
          </a:p>
          <a:p>
            <a:pPr marL="285750" indent="-285750">
              <a:buFont typeface="Arial" panose="020B0604020202020204" pitchFamily="34" charset="0"/>
              <a:buChar char="•"/>
            </a:pPr>
            <a:r>
              <a:rPr lang="en-US" sz="2000" b="1" dirty="0">
                <a:solidFill>
                  <a:srgbClr val="000000"/>
                </a:solidFill>
                <a:latin typeface="Franklin Gothic Book" panose="020B0503020102020204" pitchFamily="34" charset="0"/>
              </a:rPr>
              <a:t>The rate ratio </a:t>
            </a:r>
            <a:r>
              <a:rPr lang="en-US" sz="2000" dirty="0">
                <a:solidFill>
                  <a:srgbClr val="000000"/>
                </a:solidFill>
                <a:latin typeface="Franklin Gothic Book" panose="020B0503020102020204" pitchFamily="34" charset="0"/>
              </a:rPr>
              <a:t>is defined as the rate of health outcome occurrence in the exposed cohort (the index group) divided by the rate of health outcome occurrence in the unexposed or less-exposed cohort (the reference group). </a:t>
            </a:r>
            <a:endParaRPr lang="en-US" dirty="0">
              <a:solidFill>
                <a:srgbClr val="000000"/>
              </a:solidFill>
              <a:latin typeface="Franklin Gothic Book" panose="020B0503020102020204" pitchFamily="34" charset="0"/>
            </a:endParaRP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F89527A-05A1-43AA-8165-FB5B0F5905C5}"/>
              </a:ext>
            </a:extLst>
          </p:cNvPr>
          <p:cNvPicPr>
            <a:picLocks noChangeAspect="1"/>
          </p:cNvPicPr>
          <p:nvPr/>
        </p:nvPicPr>
        <p:blipFill>
          <a:blip r:embed="rId2"/>
          <a:stretch>
            <a:fillRect/>
          </a:stretch>
        </p:blipFill>
        <p:spPr>
          <a:xfrm>
            <a:off x="1518019" y="2864059"/>
            <a:ext cx="4463441" cy="545891"/>
          </a:xfrm>
          <a:prstGeom prst="rect">
            <a:avLst/>
          </a:prstGeom>
        </p:spPr>
      </p:pic>
      <p:sp>
        <p:nvSpPr>
          <p:cNvPr id="5" name="Rectangle 4">
            <a:extLst>
              <a:ext uri="{FF2B5EF4-FFF2-40B4-BE49-F238E27FC236}">
                <a16:creationId xmlns:a16="http://schemas.microsoft.com/office/drawing/2014/main" id="{D93D2BD3-AD59-4FA9-9359-D028E91EFA73}"/>
              </a:ext>
            </a:extLst>
          </p:cNvPr>
          <p:cNvSpPr/>
          <p:nvPr/>
        </p:nvSpPr>
        <p:spPr>
          <a:xfrm>
            <a:off x="685800" y="2819400"/>
            <a:ext cx="8001000" cy="1428642"/>
          </a:xfrm>
          <a:prstGeom prst="rect">
            <a:avLst/>
          </a:prstGeom>
        </p:spPr>
        <p:txBody>
          <a:bodyPr wrap="square">
            <a:spAutoFit/>
          </a:bodyPr>
          <a:lstStyle/>
          <a:p>
            <a:endParaRPr lang="en-US" sz="32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dirty="0">
                <a:solidFill>
                  <a:srgbClr val="000000"/>
                </a:solidFill>
                <a:latin typeface="Franklin Gothic Book" panose="020B0503020102020204" pitchFamily="34" charset="0"/>
              </a:rPr>
              <a:t>If in the previous example, the person-time-at- risk that each automotive worker contributed to the study had been recorded then the table might have looked like the following: </a:t>
            </a:r>
            <a:endParaRPr lang="en-US" dirty="0"/>
          </a:p>
        </p:txBody>
      </p:sp>
      <p:pic>
        <p:nvPicPr>
          <p:cNvPr id="6" name="Picture 5">
            <a:extLst>
              <a:ext uri="{FF2B5EF4-FFF2-40B4-BE49-F238E27FC236}">
                <a16:creationId xmlns:a16="http://schemas.microsoft.com/office/drawing/2014/main" id="{C9FB39A5-620F-4E1D-825C-F1671DDD96CF}"/>
              </a:ext>
            </a:extLst>
          </p:cNvPr>
          <p:cNvPicPr>
            <a:picLocks noChangeAspect="1"/>
          </p:cNvPicPr>
          <p:nvPr/>
        </p:nvPicPr>
        <p:blipFill>
          <a:blip r:embed="rId3"/>
          <a:stretch>
            <a:fillRect/>
          </a:stretch>
        </p:blipFill>
        <p:spPr>
          <a:xfrm>
            <a:off x="1508494" y="4228992"/>
            <a:ext cx="6127011" cy="1609483"/>
          </a:xfrm>
          <a:prstGeom prst="rect">
            <a:avLst/>
          </a:prstGeom>
        </p:spPr>
      </p:pic>
      <p:sp>
        <p:nvSpPr>
          <p:cNvPr id="7" name="Rectangle 6">
            <a:extLst>
              <a:ext uri="{FF2B5EF4-FFF2-40B4-BE49-F238E27FC236}">
                <a16:creationId xmlns:a16="http://schemas.microsoft.com/office/drawing/2014/main" id="{105D2534-C039-4E39-846C-14528E8CD451}"/>
              </a:ext>
            </a:extLst>
          </p:cNvPr>
          <p:cNvSpPr/>
          <p:nvPr/>
        </p:nvSpPr>
        <p:spPr>
          <a:xfrm>
            <a:off x="914400" y="5838475"/>
            <a:ext cx="3570208" cy="369332"/>
          </a:xfrm>
          <a:prstGeom prst="rect">
            <a:avLst/>
          </a:prstGeom>
        </p:spPr>
        <p:txBody>
          <a:bodyPr wrap="none">
            <a:spAutoFit/>
          </a:bodyPr>
          <a:lstStyle/>
          <a:p>
            <a:r>
              <a:rPr lang="en-US" dirty="0"/>
              <a:t>the </a:t>
            </a:r>
            <a:r>
              <a:rPr lang="en-US" b="1" dirty="0"/>
              <a:t>rate in the exposed </a:t>
            </a:r>
            <a:r>
              <a:rPr lang="en-US" dirty="0"/>
              <a:t>cohort ?</a:t>
            </a:r>
          </a:p>
        </p:txBody>
      </p:sp>
      <p:sp>
        <p:nvSpPr>
          <p:cNvPr id="8" name="Rectangle 7">
            <a:extLst>
              <a:ext uri="{FF2B5EF4-FFF2-40B4-BE49-F238E27FC236}">
                <a16:creationId xmlns:a16="http://schemas.microsoft.com/office/drawing/2014/main" id="{D496B8D8-803C-4319-B121-B962E2A2461D}"/>
              </a:ext>
            </a:extLst>
          </p:cNvPr>
          <p:cNvSpPr/>
          <p:nvPr/>
        </p:nvSpPr>
        <p:spPr>
          <a:xfrm>
            <a:off x="4360111" y="5838125"/>
            <a:ext cx="3929281" cy="369332"/>
          </a:xfrm>
          <a:prstGeom prst="rect">
            <a:avLst/>
          </a:prstGeom>
        </p:spPr>
        <p:txBody>
          <a:bodyPr wrap="none">
            <a:spAutoFit/>
          </a:bodyPr>
          <a:lstStyle/>
          <a:p>
            <a:r>
              <a:rPr lang="en-US" dirty="0"/>
              <a:t>The </a:t>
            </a:r>
            <a:r>
              <a:rPr lang="en-US" b="1" dirty="0"/>
              <a:t>rate in the unexposed </a:t>
            </a:r>
            <a:r>
              <a:rPr lang="en-US" dirty="0"/>
              <a:t>cohort? </a:t>
            </a:r>
          </a:p>
        </p:txBody>
      </p:sp>
      <p:sp>
        <p:nvSpPr>
          <p:cNvPr id="9" name="Rectangle 8">
            <a:extLst>
              <a:ext uri="{FF2B5EF4-FFF2-40B4-BE49-F238E27FC236}">
                <a16:creationId xmlns:a16="http://schemas.microsoft.com/office/drawing/2014/main" id="{59821C43-C7EE-47E8-AA65-800B3DB4478D}"/>
              </a:ext>
            </a:extLst>
          </p:cNvPr>
          <p:cNvSpPr/>
          <p:nvPr/>
        </p:nvSpPr>
        <p:spPr>
          <a:xfrm>
            <a:off x="914400" y="6223804"/>
            <a:ext cx="1838965" cy="369332"/>
          </a:xfrm>
          <a:prstGeom prst="rect">
            <a:avLst/>
          </a:prstGeom>
        </p:spPr>
        <p:txBody>
          <a:bodyPr wrap="none">
            <a:spAutoFit/>
          </a:bodyPr>
          <a:lstStyle/>
          <a:p>
            <a:r>
              <a:rPr lang="en-US" b="1" dirty="0"/>
              <a:t>The rate ratio </a:t>
            </a:r>
            <a:r>
              <a:rPr lang="en-US" dirty="0"/>
              <a:t>?</a:t>
            </a:r>
          </a:p>
        </p:txBody>
      </p:sp>
    </p:spTree>
    <p:extLst>
      <p:ext uri="{BB962C8B-B14F-4D97-AF65-F5344CB8AC3E}">
        <p14:creationId xmlns:p14="http://schemas.microsoft.com/office/powerpoint/2010/main" val="346203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pPr algn="l"/>
            <a:r>
              <a:rPr lang="en-US" b="1" dirty="0"/>
              <a:t>Objectives:</a:t>
            </a:r>
          </a:p>
        </p:txBody>
      </p:sp>
      <p:sp>
        <p:nvSpPr>
          <p:cNvPr id="6" name="Rectangle 5">
            <a:extLst>
              <a:ext uri="{FF2B5EF4-FFF2-40B4-BE49-F238E27FC236}">
                <a16:creationId xmlns:a16="http://schemas.microsoft.com/office/drawing/2014/main" id="{07173D75-76F9-4B73-80B0-C0FA6DD6C072}"/>
              </a:ext>
            </a:extLst>
          </p:cNvPr>
          <p:cNvSpPr/>
          <p:nvPr/>
        </p:nvSpPr>
        <p:spPr>
          <a:xfrm>
            <a:off x="762000" y="1676400"/>
            <a:ext cx="7620000" cy="4801314"/>
          </a:xfrm>
          <a:prstGeom prst="rect">
            <a:avLst/>
          </a:prstGeom>
        </p:spPr>
        <p:txBody>
          <a:bodyPr wrap="square">
            <a:spAutoFit/>
          </a:bodyPr>
          <a:lstStyle/>
          <a:p>
            <a:pPr marL="342900" indent="-342900">
              <a:buFont typeface="Arial" panose="020B0604020202020204" pitchFamily="34" charset="0"/>
              <a:buChar char="•"/>
            </a:pPr>
            <a:r>
              <a:rPr lang="en-US" sz="2400" dirty="0"/>
              <a:t>Measures of disease occurrence; </a:t>
            </a:r>
          </a:p>
          <a:p>
            <a:pPr marL="342900" indent="-342900">
              <a:buFont typeface="Arial" panose="020B0604020202020204" pitchFamily="34" charset="0"/>
              <a:buChar char="•"/>
            </a:pPr>
            <a:r>
              <a:rPr lang="en-US" sz="2400" dirty="0"/>
              <a:t>Measures of association between risk factors (exposures) and health outcomes on absolute and relative scales</a:t>
            </a:r>
          </a:p>
          <a:p>
            <a:pPr marL="342900" indent="-342900">
              <a:buFont typeface="Arial" panose="020B0604020202020204" pitchFamily="34" charset="0"/>
              <a:buChar char="•"/>
            </a:pPr>
            <a:r>
              <a:rPr lang="en-US" sz="2400" dirty="0"/>
              <a:t>Estimation of attributable fractions of disease occurrence related to a particular exposure in analytical studies;</a:t>
            </a:r>
          </a:p>
          <a:p>
            <a:pPr marL="342900" indent="-342900">
              <a:buFont typeface="Arial" panose="020B0604020202020204" pitchFamily="34" charset="0"/>
              <a:buChar char="•"/>
            </a:pPr>
            <a:r>
              <a:rPr lang="en-US" sz="2400" dirty="0"/>
              <a:t>Describe the purpose and appropriateness of statistical tests commonly reported in published health literature</a:t>
            </a:r>
          </a:p>
          <a:p>
            <a:pPr marL="342900" indent="-342900">
              <a:buFont typeface="Arial" panose="020B0604020202020204" pitchFamily="34" charset="0"/>
              <a:buChar char="•"/>
            </a:pPr>
            <a:r>
              <a:rPr lang="en-US" sz="2400" dirty="0"/>
              <a:t>Demonstrate proficiency in making refined interpretations of statistical results</a:t>
            </a:r>
          </a:p>
          <a:p>
            <a:endParaRPr lang="en-US" dirty="0"/>
          </a:p>
        </p:txBody>
      </p:sp>
    </p:spTree>
    <p:extLst>
      <p:ext uri="{BB962C8B-B14F-4D97-AF65-F5344CB8AC3E}">
        <p14:creationId xmlns:p14="http://schemas.microsoft.com/office/powerpoint/2010/main" val="130491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2CE3-267E-4DF8-9D9F-E98A0014B10E}"/>
              </a:ext>
            </a:extLst>
          </p:cNvPr>
          <p:cNvSpPr>
            <a:spLocks noGrp="1"/>
          </p:cNvSpPr>
          <p:nvPr>
            <p:ph type="title"/>
          </p:nvPr>
        </p:nvSpPr>
        <p:spPr/>
        <p:txBody>
          <a:bodyPr/>
          <a:lstStyle/>
          <a:p>
            <a:r>
              <a:rPr lang="en-US" sz="3600" dirty="0"/>
              <a:t>Risk ratio or Rate ratio 	</a:t>
            </a:r>
            <a:br>
              <a:rPr lang="en-US" sz="3600" dirty="0"/>
            </a:br>
            <a:endParaRPr lang="en-US" sz="3600" dirty="0"/>
          </a:p>
        </p:txBody>
      </p:sp>
      <p:sp>
        <p:nvSpPr>
          <p:cNvPr id="3" name="Rectangle 2">
            <a:extLst>
              <a:ext uri="{FF2B5EF4-FFF2-40B4-BE49-F238E27FC236}">
                <a16:creationId xmlns:a16="http://schemas.microsoft.com/office/drawing/2014/main" id="{3473BA52-7B5C-47C4-9AE4-7B0E7C075E24}"/>
              </a:ext>
            </a:extLst>
          </p:cNvPr>
          <p:cNvSpPr/>
          <p:nvPr/>
        </p:nvSpPr>
        <p:spPr>
          <a:xfrm>
            <a:off x="685800" y="1209814"/>
            <a:ext cx="7543800" cy="369332"/>
          </a:xfrm>
          <a:prstGeom prst="rect">
            <a:avLst/>
          </a:prstGeom>
        </p:spPr>
        <p:txBody>
          <a:bodyPr wrap="square">
            <a:spAutoFit/>
          </a:bodyPr>
          <a:lstStyle/>
          <a:p>
            <a:r>
              <a:rPr lang="en-US" dirty="0"/>
              <a:t>The following table may be applied to both risk and rate ratios</a:t>
            </a:r>
          </a:p>
        </p:txBody>
      </p:sp>
      <p:graphicFrame>
        <p:nvGraphicFramePr>
          <p:cNvPr id="4" name="Table 4">
            <a:extLst>
              <a:ext uri="{FF2B5EF4-FFF2-40B4-BE49-F238E27FC236}">
                <a16:creationId xmlns:a16="http://schemas.microsoft.com/office/drawing/2014/main" id="{B39FCFC0-5C2F-4D30-9A65-412074AEAF0E}"/>
              </a:ext>
            </a:extLst>
          </p:cNvPr>
          <p:cNvGraphicFramePr>
            <a:graphicFrameLocks noGrp="1"/>
          </p:cNvGraphicFramePr>
          <p:nvPr>
            <p:extLst>
              <p:ext uri="{D42A27DB-BD31-4B8C-83A1-F6EECF244321}">
                <p14:modId xmlns:p14="http://schemas.microsoft.com/office/powerpoint/2010/main" val="3102998174"/>
              </p:ext>
            </p:extLst>
          </p:nvPr>
        </p:nvGraphicFramePr>
        <p:xfrm>
          <a:off x="693016" y="1713688"/>
          <a:ext cx="7620000" cy="1926182"/>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3051129683"/>
                    </a:ext>
                  </a:extLst>
                </a:gridCol>
                <a:gridCol w="4381500">
                  <a:extLst>
                    <a:ext uri="{9D8B030D-6E8A-4147-A177-3AD203B41FA5}">
                      <a16:colId xmlns:a16="http://schemas.microsoft.com/office/drawing/2014/main" val="708483769"/>
                    </a:ext>
                  </a:extLst>
                </a:gridCol>
              </a:tblGrid>
              <a:tr h="0">
                <a:tc>
                  <a:txBody>
                    <a:bodyPr/>
                    <a:lstStyle/>
                    <a:p>
                      <a:pPr algn="ctr"/>
                      <a:r>
                        <a:rPr lang="en-US" sz="2000" b="0" i="0" u="none" strike="noStrike" baseline="0" dirty="0">
                          <a:solidFill>
                            <a:srgbClr val="000000"/>
                          </a:solidFill>
                          <a:latin typeface="Franklin Gothic Book" panose="020B0503020102020204" pitchFamily="34" charset="0"/>
                        </a:rPr>
                        <a:t>Risk ratio or Rate ratio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baseline="0" dirty="0">
                          <a:solidFill>
                            <a:srgbClr val="000000"/>
                          </a:solidFill>
                          <a:latin typeface="Franklin Gothic Book" panose="020B0503020102020204" pitchFamily="34" charset="0"/>
                        </a:rPr>
                        <a:t>	Exposure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4490808"/>
                  </a:ext>
                </a:extLst>
              </a:tr>
              <a:tr h="0">
                <a:tc>
                  <a:txBody>
                    <a:bodyPr/>
                    <a:lstStyle/>
                    <a:p>
                      <a:pPr algn="ctr"/>
                      <a:r>
                        <a:rPr lang="en-US" sz="2000" b="0" i="0" u="none" strike="noStrike" baseline="0" dirty="0">
                          <a:solidFill>
                            <a:srgbClr val="000000"/>
                          </a:solidFill>
                          <a:latin typeface="Franklin Gothic Book" panose="020B0503020102020204" pitchFamily="34" charset="0"/>
                        </a:rPr>
                        <a:t>           &lt;1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baseline="0" dirty="0">
                          <a:solidFill>
                            <a:srgbClr val="000000"/>
                          </a:solidFill>
                          <a:latin typeface="Franklin Gothic Book" panose="020B0503020102020204" pitchFamily="34" charset="0"/>
                        </a:rPr>
                        <a:t>Exposure is protective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411561"/>
                  </a:ext>
                </a:extLst>
              </a:tr>
              <a:tr h="426720">
                <a:tc>
                  <a:txBody>
                    <a:bodyPr/>
                    <a:lstStyle/>
                    <a:p>
                      <a:pPr algn="ctr"/>
                      <a:r>
                        <a:rPr lang="en-US" sz="2000" b="0" i="0" u="none" strike="noStrike" baseline="0" dirty="0">
                          <a:solidFill>
                            <a:srgbClr val="000000"/>
                          </a:solidFill>
                          <a:latin typeface="Franklin Gothic Book" panose="020B05030201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000" b="0" i="0" u="none" strike="noStrike" baseline="0" dirty="0">
                          <a:solidFill>
                            <a:srgbClr val="000000"/>
                          </a:solidFill>
                          <a:latin typeface="Franklin Gothic Book" panose="020B0503020102020204" pitchFamily="34" charset="0"/>
                        </a:rPr>
                        <a:t>Exposure is neither preventive 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9328908"/>
                  </a:ext>
                </a:extLst>
              </a:tr>
              <a:tr h="706982">
                <a:tc>
                  <a:txBody>
                    <a:bodyPr/>
                    <a:lstStyle/>
                    <a:p>
                      <a:pPr algn="ctr"/>
                      <a:r>
                        <a:rPr lang="en-US" sz="2000" b="0" i="0" u="none" strike="noStrike" baseline="0" dirty="0">
                          <a:solidFill>
                            <a:srgbClr val="000000"/>
                          </a:solidFill>
                          <a:latin typeface="Franklin Gothic Book" panose="020B0503020102020204" pitchFamily="34" charset="0"/>
                        </a:rPr>
                        <a:t>&gt;1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baseline="0" dirty="0">
                          <a:solidFill>
                            <a:srgbClr val="000000"/>
                          </a:solidFill>
                          <a:latin typeface="Franklin Gothic Book" panose="020B0503020102020204" pitchFamily="34" charset="0"/>
                        </a:rPr>
                        <a:t>Exposure is harmful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8615909"/>
                  </a:ext>
                </a:extLst>
              </a:tr>
            </a:tbl>
          </a:graphicData>
        </a:graphic>
      </p:graphicFrame>
      <p:sp>
        <p:nvSpPr>
          <p:cNvPr id="6" name="Rectangle 5">
            <a:extLst>
              <a:ext uri="{FF2B5EF4-FFF2-40B4-BE49-F238E27FC236}">
                <a16:creationId xmlns:a16="http://schemas.microsoft.com/office/drawing/2014/main" id="{D0B1BE85-A625-45B9-9526-15AE07E27A3C}"/>
              </a:ext>
            </a:extLst>
          </p:cNvPr>
          <p:cNvSpPr/>
          <p:nvPr/>
        </p:nvSpPr>
        <p:spPr>
          <a:xfrm>
            <a:off x="685800" y="3863637"/>
            <a:ext cx="7620000" cy="923330"/>
          </a:xfrm>
          <a:prstGeom prst="rect">
            <a:avLst/>
          </a:prstGeom>
        </p:spPr>
        <p:txBody>
          <a:bodyPr wrap="square">
            <a:spAutoFit/>
          </a:bodyPr>
          <a:lstStyle/>
          <a:p>
            <a:r>
              <a:rPr lang="en-US" dirty="0"/>
              <a:t>The farther away the risk ratio or rate ratio is from the null value of one, the greater the effect of exposure is on the study group. This is shown in the following diagram.</a:t>
            </a:r>
          </a:p>
        </p:txBody>
      </p:sp>
      <p:cxnSp>
        <p:nvCxnSpPr>
          <p:cNvPr id="15" name="Straight Connector 14">
            <a:extLst>
              <a:ext uri="{FF2B5EF4-FFF2-40B4-BE49-F238E27FC236}">
                <a16:creationId xmlns:a16="http://schemas.microsoft.com/office/drawing/2014/main" id="{787DFBB2-E714-4EE8-89FD-D0FF768691B0}"/>
              </a:ext>
            </a:extLst>
          </p:cNvPr>
          <p:cNvCxnSpPr/>
          <p:nvPr/>
        </p:nvCxnSpPr>
        <p:spPr>
          <a:xfrm>
            <a:off x="1066800" y="5715000"/>
            <a:ext cx="70104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989FF7D-4D55-4425-9379-BFD6CD68B17A}"/>
              </a:ext>
            </a:extLst>
          </p:cNvPr>
          <p:cNvCxnSpPr/>
          <p:nvPr/>
        </p:nvCxnSpPr>
        <p:spPr>
          <a:xfrm>
            <a:off x="4572000" y="5334000"/>
            <a:ext cx="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5C2FD3C7-9622-4353-BE9C-5FD6063018CA}"/>
              </a:ext>
            </a:extLst>
          </p:cNvPr>
          <p:cNvSpPr/>
          <p:nvPr/>
        </p:nvSpPr>
        <p:spPr>
          <a:xfrm>
            <a:off x="4800603" y="5141040"/>
            <a:ext cx="3428997" cy="24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Arrow: Left 18">
            <a:extLst>
              <a:ext uri="{FF2B5EF4-FFF2-40B4-BE49-F238E27FC236}">
                <a16:creationId xmlns:a16="http://schemas.microsoft.com/office/drawing/2014/main" id="{86C7FBD6-E767-42E7-A311-5126834653C0}"/>
              </a:ext>
            </a:extLst>
          </p:cNvPr>
          <p:cNvSpPr/>
          <p:nvPr/>
        </p:nvSpPr>
        <p:spPr>
          <a:xfrm>
            <a:off x="1295400" y="5164198"/>
            <a:ext cx="3048000" cy="222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C8CF409-8EDD-4596-B978-B09659E723B7}"/>
              </a:ext>
            </a:extLst>
          </p:cNvPr>
          <p:cNvSpPr txBox="1"/>
          <p:nvPr/>
        </p:nvSpPr>
        <p:spPr>
          <a:xfrm>
            <a:off x="4303431" y="4979532"/>
            <a:ext cx="518091" cy="369332"/>
          </a:xfrm>
          <a:prstGeom prst="rect">
            <a:avLst/>
          </a:prstGeom>
          <a:noFill/>
        </p:spPr>
        <p:txBody>
          <a:bodyPr wrap="none" rtlCol="0">
            <a:spAutoFit/>
          </a:bodyPr>
          <a:lstStyle/>
          <a:p>
            <a:r>
              <a:rPr lang="en-US" b="1" dirty="0"/>
              <a:t>RR</a:t>
            </a:r>
          </a:p>
        </p:txBody>
      </p:sp>
      <p:sp>
        <p:nvSpPr>
          <p:cNvPr id="22" name="TextBox 21">
            <a:extLst>
              <a:ext uri="{FF2B5EF4-FFF2-40B4-BE49-F238E27FC236}">
                <a16:creationId xmlns:a16="http://schemas.microsoft.com/office/drawing/2014/main" id="{DD4DD099-3202-4D57-94C9-9E3D6D4E52FA}"/>
              </a:ext>
            </a:extLst>
          </p:cNvPr>
          <p:cNvSpPr txBox="1"/>
          <p:nvPr/>
        </p:nvSpPr>
        <p:spPr>
          <a:xfrm>
            <a:off x="1356127" y="5364295"/>
            <a:ext cx="3275256" cy="369332"/>
          </a:xfrm>
          <a:prstGeom prst="rect">
            <a:avLst/>
          </a:prstGeom>
          <a:noFill/>
        </p:spPr>
        <p:txBody>
          <a:bodyPr wrap="none" rtlCol="0">
            <a:spAutoFit/>
          </a:bodyPr>
          <a:lstStyle/>
          <a:p>
            <a:r>
              <a:rPr lang="en-US" b="1" dirty="0"/>
              <a:t>Risk is lower in the exposed</a:t>
            </a:r>
          </a:p>
        </p:txBody>
      </p:sp>
      <p:sp>
        <p:nvSpPr>
          <p:cNvPr id="24" name="TextBox 23">
            <a:extLst>
              <a:ext uri="{FF2B5EF4-FFF2-40B4-BE49-F238E27FC236}">
                <a16:creationId xmlns:a16="http://schemas.microsoft.com/office/drawing/2014/main" id="{3B60B908-06B0-4C52-89E2-FE542E4CA283}"/>
              </a:ext>
            </a:extLst>
          </p:cNvPr>
          <p:cNvSpPr txBox="1"/>
          <p:nvPr/>
        </p:nvSpPr>
        <p:spPr>
          <a:xfrm>
            <a:off x="4663535" y="5382884"/>
            <a:ext cx="3044423" cy="369332"/>
          </a:xfrm>
          <a:prstGeom prst="rect">
            <a:avLst/>
          </a:prstGeom>
          <a:noFill/>
        </p:spPr>
        <p:txBody>
          <a:bodyPr wrap="none" rtlCol="0">
            <a:spAutoFit/>
          </a:bodyPr>
          <a:lstStyle/>
          <a:p>
            <a:r>
              <a:rPr lang="en-US" b="1" dirty="0"/>
              <a:t>Risk is greater in exposed</a:t>
            </a:r>
          </a:p>
        </p:txBody>
      </p:sp>
      <p:sp>
        <p:nvSpPr>
          <p:cNvPr id="25" name="TextBox 24">
            <a:extLst>
              <a:ext uri="{FF2B5EF4-FFF2-40B4-BE49-F238E27FC236}">
                <a16:creationId xmlns:a16="http://schemas.microsoft.com/office/drawing/2014/main" id="{6B044C2B-9304-415E-8A2F-7D616AAE2BF1}"/>
              </a:ext>
            </a:extLst>
          </p:cNvPr>
          <p:cNvSpPr txBox="1"/>
          <p:nvPr/>
        </p:nvSpPr>
        <p:spPr>
          <a:xfrm>
            <a:off x="4378749" y="6010708"/>
            <a:ext cx="505267" cy="369332"/>
          </a:xfrm>
          <a:prstGeom prst="rect">
            <a:avLst/>
          </a:prstGeom>
          <a:noFill/>
        </p:spPr>
        <p:txBody>
          <a:bodyPr wrap="none" rtlCol="0">
            <a:spAutoFit/>
          </a:bodyPr>
          <a:lstStyle/>
          <a:p>
            <a:r>
              <a:rPr lang="en-US" b="1" dirty="0"/>
              <a:t>1.0</a:t>
            </a:r>
          </a:p>
        </p:txBody>
      </p:sp>
    </p:spTree>
    <p:extLst>
      <p:ext uri="{BB962C8B-B14F-4D97-AF65-F5344CB8AC3E}">
        <p14:creationId xmlns:p14="http://schemas.microsoft.com/office/powerpoint/2010/main" val="386580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BD1E-F0C9-4093-89A3-CB73AEE8F14B}"/>
              </a:ext>
            </a:extLst>
          </p:cNvPr>
          <p:cNvSpPr>
            <a:spLocks noGrp="1"/>
          </p:cNvSpPr>
          <p:nvPr>
            <p:ph type="title"/>
          </p:nvPr>
        </p:nvSpPr>
        <p:spPr>
          <a:xfrm>
            <a:off x="457200" y="274638"/>
            <a:ext cx="8229600" cy="639762"/>
          </a:xfrm>
        </p:spPr>
        <p:txBody>
          <a:bodyPr/>
          <a:lstStyle/>
          <a:p>
            <a:r>
              <a:rPr lang="en-US" sz="3600" b="1" dirty="0">
                <a:solidFill>
                  <a:srgbClr val="000000"/>
                </a:solidFill>
                <a:latin typeface="Franklin Gothic Book" panose="020B0503020102020204" pitchFamily="34" charset="0"/>
              </a:rPr>
              <a:t>Attributable </a:t>
            </a:r>
            <a:r>
              <a:rPr lang="en-US" sz="3600" dirty="0"/>
              <a:t>Rate (AR) </a:t>
            </a:r>
          </a:p>
        </p:txBody>
      </p:sp>
      <p:sp>
        <p:nvSpPr>
          <p:cNvPr id="3" name="Rectangle 2">
            <a:extLst>
              <a:ext uri="{FF2B5EF4-FFF2-40B4-BE49-F238E27FC236}">
                <a16:creationId xmlns:a16="http://schemas.microsoft.com/office/drawing/2014/main" id="{7118BE0F-CBCB-4595-96CF-F1F3177BD3C6}"/>
              </a:ext>
            </a:extLst>
          </p:cNvPr>
          <p:cNvSpPr/>
          <p:nvPr/>
        </p:nvSpPr>
        <p:spPr>
          <a:xfrm>
            <a:off x="923925" y="762000"/>
            <a:ext cx="7772400" cy="2185214"/>
          </a:xfrm>
          <a:prstGeom prst="rect">
            <a:avLst/>
          </a:prstGeom>
        </p:spPr>
        <p:txBody>
          <a:bodyPr wrap="square">
            <a:spAutoFit/>
          </a:bodyPr>
          <a:lstStyle/>
          <a:p>
            <a:endParaRPr lang="en-US" sz="2800" dirty="0">
              <a:solidFill>
                <a:srgbClr val="000000"/>
              </a:solidFill>
              <a:latin typeface="Franklin Gothic Book" panose="020B0503020102020204" pitchFamily="34" charset="0"/>
            </a:endParaRPr>
          </a:p>
          <a:p>
            <a:pPr marL="285750" indent="-285750">
              <a:buFont typeface="Arial" panose="020B0604020202020204" pitchFamily="34" charset="0"/>
              <a:buChar char="•"/>
            </a:pPr>
            <a:r>
              <a:rPr lang="en-US" dirty="0">
                <a:solidFill>
                  <a:srgbClr val="000000"/>
                </a:solidFill>
                <a:latin typeface="Franklin Gothic Book" panose="020B0503020102020204" pitchFamily="34" charset="0"/>
              </a:rPr>
              <a:t>In order to find the absolute effect of an exposure a health outcome the </a:t>
            </a:r>
            <a:r>
              <a:rPr lang="en-US" b="1" dirty="0">
                <a:solidFill>
                  <a:srgbClr val="000000"/>
                </a:solidFill>
                <a:latin typeface="Franklin Gothic Book" panose="020B0503020102020204" pitchFamily="34" charset="0"/>
              </a:rPr>
              <a:t>attributable rate </a:t>
            </a:r>
            <a:r>
              <a:rPr lang="en-US" dirty="0">
                <a:solidFill>
                  <a:srgbClr val="000000"/>
                </a:solidFill>
                <a:latin typeface="Franklin Gothic Book" panose="020B0503020102020204" pitchFamily="34" charset="0"/>
              </a:rPr>
              <a:t>(AR) must be computed. </a:t>
            </a:r>
          </a:p>
          <a:p>
            <a:pPr marL="285750" indent="-285750">
              <a:buFont typeface="Arial" panose="020B0604020202020204" pitchFamily="34" charset="0"/>
              <a:buChar char="•"/>
            </a:pPr>
            <a:r>
              <a:rPr lang="en-US" dirty="0">
                <a:solidFill>
                  <a:srgbClr val="000000"/>
                </a:solidFill>
                <a:latin typeface="Franklin Gothic Book" panose="020B0503020102020204" pitchFamily="34" charset="0"/>
              </a:rPr>
              <a:t>The attributable rate is the excess rate among the exposed population attributed to exposure. </a:t>
            </a:r>
          </a:p>
          <a:p>
            <a:pPr marL="285750" indent="-285750">
              <a:buFont typeface="Arial" panose="020B0604020202020204" pitchFamily="34" charset="0"/>
              <a:buChar char="•"/>
            </a:pPr>
            <a:r>
              <a:rPr lang="en-US" dirty="0">
                <a:solidFill>
                  <a:srgbClr val="000000"/>
                </a:solidFill>
                <a:latin typeface="Franklin Gothic Book" panose="020B0503020102020204" pitchFamily="34" charset="0"/>
              </a:rPr>
              <a:t>It is defined as the rate in the exposed minus the rate in the unexposed. </a:t>
            </a: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485B1D0D-AAE7-4D92-BCAA-C07DC5549E9F}"/>
              </a:ext>
            </a:extLst>
          </p:cNvPr>
          <p:cNvPicPr>
            <a:picLocks noChangeAspect="1"/>
          </p:cNvPicPr>
          <p:nvPr/>
        </p:nvPicPr>
        <p:blipFill>
          <a:blip r:embed="rId2"/>
          <a:stretch>
            <a:fillRect/>
          </a:stretch>
        </p:blipFill>
        <p:spPr>
          <a:xfrm>
            <a:off x="904875" y="2975789"/>
            <a:ext cx="4213185" cy="2978989"/>
          </a:xfrm>
          <a:prstGeom prst="rect">
            <a:avLst/>
          </a:prstGeom>
        </p:spPr>
      </p:pic>
      <p:sp>
        <p:nvSpPr>
          <p:cNvPr id="6" name="Rectangle 5">
            <a:extLst>
              <a:ext uri="{FF2B5EF4-FFF2-40B4-BE49-F238E27FC236}">
                <a16:creationId xmlns:a16="http://schemas.microsoft.com/office/drawing/2014/main" id="{21EF9F31-7001-4A4B-BA6A-AC8069892B67}"/>
              </a:ext>
            </a:extLst>
          </p:cNvPr>
          <p:cNvSpPr/>
          <p:nvPr/>
        </p:nvSpPr>
        <p:spPr>
          <a:xfrm>
            <a:off x="5118060" y="3196054"/>
            <a:ext cx="3797340" cy="830997"/>
          </a:xfrm>
          <a:prstGeom prst="rect">
            <a:avLst/>
          </a:prstGeom>
        </p:spPr>
        <p:txBody>
          <a:bodyPr wrap="square">
            <a:spAutoFit/>
          </a:bodyPr>
          <a:lstStyle/>
          <a:p>
            <a:r>
              <a:rPr lang="en-US" sz="1600" dirty="0"/>
              <a:t>AR% (exposed)= </a:t>
            </a:r>
          </a:p>
          <a:p>
            <a:r>
              <a:rPr lang="en-US" sz="1600" dirty="0"/>
              <a:t>risk in exposed – risk in unexposed </a:t>
            </a:r>
          </a:p>
          <a:p>
            <a:r>
              <a:rPr lang="en-US" sz="1600" dirty="0"/>
              <a:t>x 100 risk in exposed</a:t>
            </a:r>
          </a:p>
        </p:txBody>
      </p:sp>
      <p:sp>
        <p:nvSpPr>
          <p:cNvPr id="7" name="Rectangle 6">
            <a:extLst>
              <a:ext uri="{FF2B5EF4-FFF2-40B4-BE49-F238E27FC236}">
                <a16:creationId xmlns:a16="http://schemas.microsoft.com/office/drawing/2014/main" id="{A3BF8D96-9DC6-417E-AECA-073CE939AA65}"/>
              </a:ext>
            </a:extLst>
          </p:cNvPr>
          <p:cNvSpPr/>
          <p:nvPr/>
        </p:nvSpPr>
        <p:spPr>
          <a:xfrm>
            <a:off x="5118060" y="3726619"/>
            <a:ext cx="4572000" cy="1477328"/>
          </a:xfrm>
          <a:prstGeom prst="rect">
            <a:avLst/>
          </a:prstGeom>
        </p:spPr>
        <p:txBody>
          <a:bodyPr>
            <a:spAutoFit/>
          </a:bodyPr>
          <a:lstStyle/>
          <a:p>
            <a:endParaRPr lang="en-US" sz="3600" dirty="0">
              <a:solidFill>
                <a:srgbClr val="000000"/>
              </a:solidFill>
              <a:latin typeface="Franklin Gothic Book" panose="020B0503020102020204" pitchFamily="34" charset="0"/>
            </a:endParaRPr>
          </a:p>
          <a:p>
            <a:r>
              <a:rPr lang="en-US" dirty="0">
                <a:solidFill>
                  <a:srgbClr val="000000"/>
                </a:solidFill>
                <a:latin typeface="Franklin Gothic Book" panose="020B0503020102020204" pitchFamily="34" charset="0"/>
              </a:rPr>
              <a:t>PAR%(total population)= </a:t>
            </a:r>
          </a:p>
          <a:p>
            <a:r>
              <a:rPr lang="en-US" dirty="0">
                <a:solidFill>
                  <a:srgbClr val="000000"/>
                </a:solidFill>
                <a:latin typeface="Franklin Gothic Book" panose="020B0503020102020204" pitchFamily="34" charset="0"/>
              </a:rPr>
              <a:t>risk in total pop– risk in unexposed</a:t>
            </a:r>
          </a:p>
          <a:p>
            <a:r>
              <a:rPr lang="en-US" dirty="0">
                <a:solidFill>
                  <a:srgbClr val="000000"/>
                </a:solidFill>
                <a:latin typeface="Franklin Gothic Book" panose="020B0503020102020204" pitchFamily="34" charset="0"/>
              </a:rPr>
              <a:t> x 100 risk in total population </a:t>
            </a:r>
            <a:endParaRPr lang="en-US" dirty="0"/>
          </a:p>
        </p:txBody>
      </p:sp>
      <p:sp>
        <p:nvSpPr>
          <p:cNvPr id="9" name="Rectangle 8">
            <a:extLst>
              <a:ext uri="{FF2B5EF4-FFF2-40B4-BE49-F238E27FC236}">
                <a16:creationId xmlns:a16="http://schemas.microsoft.com/office/drawing/2014/main" id="{B724AB13-F8C0-4515-AE23-902DE8992875}"/>
              </a:ext>
            </a:extLst>
          </p:cNvPr>
          <p:cNvSpPr/>
          <p:nvPr/>
        </p:nvSpPr>
        <p:spPr>
          <a:xfrm>
            <a:off x="5118060" y="5449669"/>
            <a:ext cx="4572000" cy="646331"/>
          </a:xfrm>
          <a:prstGeom prst="rect">
            <a:avLst/>
          </a:prstGeom>
        </p:spPr>
        <p:txBody>
          <a:bodyPr>
            <a:spAutoFit/>
          </a:bodyPr>
          <a:lstStyle/>
          <a:p>
            <a:r>
              <a:rPr lang="en-US" dirty="0"/>
              <a:t>Rate Difference = </a:t>
            </a:r>
          </a:p>
          <a:p>
            <a:r>
              <a:rPr lang="en-US" dirty="0"/>
              <a:t>Rate </a:t>
            </a:r>
            <a:r>
              <a:rPr lang="en-US" sz="1600" dirty="0"/>
              <a:t>exposed</a:t>
            </a:r>
            <a:r>
              <a:rPr lang="en-US" dirty="0"/>
              <a:t> – Rate</a:t>
            </a:r>
            <a:r>
              <a:rPr lang="en-US" sz="1600" dirty="0"/>
              <a:t> unexposed</a:t>
            </a:r>
          </a:p>
        </p:txBody>
      </p:sp>
    </p:spTree>
    <p:extLst>
      <p:ext uri="{BB962C8B-B14F-4D97-AF65-F5344CB8AC3E}">
        <p14:creationId xmlns:p14="http://schemas.microsoft.com/office/powerpoint/2010/main" val="190027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82F7-D240-449A-BBDB-A5FFAAA2911E}"/>
              </a:ext>
            </a:extLst>
          </p:cNvPr>
          <p:cNvSpPr>
            <a:spLocks noGrp="1"/>
          </p:cNvSpPr>
          <p:nvPr>
            <p:ph type="title"/>
          </p:nvPr>
        </p:nvSpPr>
        <p:spPr/>
        <p:txBody>
          <a:bodyPr/>
          <a:lstStyle/>
          <a:p>
            <a:r>
              <a:rPr lang="en-US" dirty="0"/>
              <a:t>Measures of association</a:t>
            </a:r>
          </a:p>
        </p:txBody>
      </p:sp>
      <p:sp>
        <p:nvSpPr>
          <p:cNvPr id="4" name="Rectangle 3">
            <a:extLst>
              <a:ext uri="{FF2B5EF4-FFF2-40B4-BE49-F238E27FC236}">
                <a16:creationId xmlns:a16="http://schemas.microsoft.com/office/drawing/2014/main" id="{9322EBB6-B319-4990-AE3D-E83579A7309D}"/>
              </a:ext>
            </a:extLst>
          </p:cNvPr>
          <p:cNvSpPr/>
          <p:nvPr/>
        </p:nvSpPr>
        <p:spPr>
          <a:xfrm>
            <a:off x="1447800" y="1752600"/>
            <a:ext cx="4213013" cy="1569660"/>
          </a:xfrm>
          <a:prstGeom prst="rect">
            <a:avLst/>
          </a:prstGeom>
        </p:spPr>
        <p:txBody>
          <a:bodyPr wrap="none">
            <a:spAutoFit/>
          </a:bodyPr>
          <a:lstStyle/>
          <a:p>
            <a:r>
              <a:rPr lang="en-US" altLang="en-US" sz="3200" b="1" dirty="0">
                <a:solidFill>
                  <a:srgbClr val="0000FF"/>
                </a:solidFill>
              </a:rPr>
              <a:t>Chi-square statistics</a:t>
            </a:r>
          </a:p>
          <a:p>
            <a:r>
              <a:rPr lang="en-US" sz="3200" b="1" dirty="0">
                <a:solidFill>
                  <a:srgbClr val="0000FF"/>
                </a:solidFill>
              </a:rPr>
              <a:t>OR – ODDS Ratio</a:t>
            </a:r>
          </a:p>
          <a:p>
            <a:r>
              <a:rPr lang="en-US" sz="3200" b="1" dirty="0">
                <a:solidFill>
                  <a:srgbClr val="0000FF"/>
                </a:solidFill>
              </a:rPr>
              <a:t>RR – Relative Ratio</a:t>
            </a:r>
            <a:endParaRPr lang="en-US" sz="3200" dirty="0"/>
          </a:p>
        </p:txBody>
      </p:sp>
    </p:spTree>
    <p:extLst>
      <p:ext uri="{BB962C8B-B14F-4D97-AF65-F5344CB8AC3E}">
        <p14:creationId xmlns:p14="http://schemas.microsoft.com/office/powerpoint/2010/main" val="379895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r>
              <a:rPr lang="en-US" altLang="en-US" sz="1050"/>
              <a:t>tilahunigatu@yahoo.com</a:t>
            </a:r>
          </a:p>
        </p:txBody>
      </p:sp>
      <p:sp>
        <p:nvSpPr>
          <p:cNvPr id="79875" name="Slide Number Placeholder 5"/>
          <p:cNvSpPr>
            <a:spLocks noGrp="1"/>
          </p:cNvSpPr>
          <p:nvPr>
            <p:ph type="sldNum" sz="quarter" idx="12"/>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9BD72974-B39B-493A-B558-195563F86CC3}" type="slidenum">
              <a:rPr lang="en-US" altLang="en-US" sz="1050"/>
              <a:pPr eaLnBrk="1" hangingPunct="1"/>
              <a:t>23</a:t>
            </a:fld>
            <a:endParaRPr lang="en-US" altLang="en-US" sz="1050"/>
          </a:p>
        </p:txBody>
      </p:sp>
      <p:sp>
        <p:nvSpPr>
          <p:cNvPr id="79876" name="Rectangle 2"/>
          <p:cNvSpPr>
            <a:spLocks noGrp="1" noChangeArrowheads="1"/>
          </p:cNvSpPr>
          <p:nvPr>
            <p:ph type="title"/>
          </p:nvPr>
        </p:nvSpPr>
        <p:spPr/>
        <p:txBody>
          <a:bodyPr/>
          <a:lstStyle/>
          <a:p>
            <a:pPr eaLnBrk="1" hangingPunct="1"/>
            <a:r>
              <a:rPr lang="en-US" altLang="en-US" sz="3600" b="1" dirty="0">
                <a:solidFill>
                  <a:srgbClr val="0000FF"/>
                </a:solidFill>
              </a:rPr>
              <a:t>Chi-square statistics</a:t>
            </a:r>
          </a:p>
        </p:txBody>
      </p:sp>
      <p:sp>
        <p:nvSpPr>
          <p:cNvPr id="79877" name="Rectangle 3"/>
          <p:cNvSpPr>
            <a:spLocks noGrp="1" noChangeArrowheads="1"/>
          </p:cNvSpPr>
          <p:nvPr>
            <p:ph type="body" idx="1"/>
          </p:nvPr>
        </p:nvSpPr>
        <p:spPr>
          <a:xfrm>
            <a:off x="685800" y="1600200"/>
            <a:ext cx="8001000" cy="3886200"/>
          </a:xfrm>
        </p:spPr>
        <p:txBody>
          <a:bodyPr>
            <a:normAutofit fontScale="77500" lnSpcReduction="20000"/>
          </a:bodyPr>
          <a:lstStyle/>
          <a:p>
            <a:r>
              <a:rPr lang="en-US" altLang="en-US" sz="3100" dirty="0"/>
              <a:t> Chi-square tests whether there is an association between two categorical variables</a:t>
            </a:r>
          </a:p>
          <a:p>
            <a:pPr eaLnBrk="1" hangingPunct="1">
              <a:buFontTx/>
              <a:buNone/>
            </a:pPr>
            <a:r>
              <a:rPr lang="en-US" altLang="en-US" sz="3100" dirty="0"/>
              <a:t>Ho: There is no association between row &amp; column variables</a:t>
            </a:r>
          </a:p>
          <a:p>
            <a:pPr eaLnBrk="1" hangingPunct="1">
              <a:buFontTx/>
              <a:buNone/>
            </a:pPr>
            <a:r>
              <a:rPr lang="en-US" altLang="en-US" sz="3100" dirty="0"/>
              <a:t>Ha: There is an association between row and column variables</a:t>
            </a:r>
          </a:p>
          <a:p>
            <a:pPr eaLnBrk="1" hangingPunct="1">
              <a:buFontTx/>
              <a:buNone/>
            </a:pPr>
            <a:r>
              <a:rPr lang="en-US" altLang="en-US" sz="3100" dirty="0"/>
              <a:t>Chi-square statistic has a degree of freedom (r-1)(c-1), where r is number of rows &amp; c number of columns</a:t>
            </a:r>
          </a:p>
          <a:p>
            <a:pPr eaLnBrk="1" hangingPunct="1">
              <a:buFontTx/>
              <a:buNone/>
            </a:pPr>
            <a:endParaRPr lang="en-US" altLang="en-US" dirty="0"/>
          </a:p>
          <a:p>
            <a:pPr eaLnBrk="1" hangingPunct="1">
              <a:lnSpc>
                <a:spcPct val="90000"/>
              </a:lnSpc>
              <a:buFontTx/>
              <a:buNone/>
            </a:pPr>
            <a:endParaRPr lang="en-US" altLang="en-US" dirty="0"/>
          </a:p>
          <a:p>
            <a:pPr eaLnBrk="1" hangingPunct="1">
              <a:lnSpc>
                <a:spcPct val="90000"/>
              </a:lnSpc>
              <a:buFontTx/>
              <a:buNone/>
            </a:pPr>
            <a:endParaRPr lang="en-US" altLang="en-US" dirty="0">
              <a:cs typeface="Arial" panose="020B0604020202020204" pitchFamily="34" charset="0"/>
            </a:endParaRPr>
          </a:p>
          <a:p>
            <a:pPr eaLnBrk="1" hangingPunct="1">
              <a:lnSpc>
                <a:spcPct val="90000"/>
              </a:lnSpc>
              <a:buFontTx/>
              <a:buNone/>
            </a:pPr>
            <a:r>
              <a:rPr lang="en-US" altLang="en-US" dirty="0">
                <a:cs typeface="Arial" panose="020B0604020202020204" pitchFamily="34" charset="0"/>
              </a:rPr>
              <a:t>     </a:t>
            </a:r>
            <a:endParaRPr lang="en-US" altLang="en-US" dirty="0"/>
          </a:p>
        </p:txBody>
      </p:sp>
      <p:graphicFrame>
        <p:nvGraphicFramePr>
          <p:cNvPr id="2" name="Table 2">
            <a:extLst>
              <a:ext uri="{FF2B5EF4-FFF2-40B4-BE49-F238E27FC236}">
                <a16:creationId xmlns:a16="http://schemas.microsoft.com/office/drawing/2014/main" id="{85E5B9AD-76C9-45BF-9F28-9233BBFCC1C0}"/>
              </a:ext>
            </a:extLst>
          </p:cNvPr>
          <p:cNvGraphicFramePr>
            <a:graphicFrameLocks noGrp="1"/>
          </p:cNvGraphicFramePr>
          <p:nvPr>
            <p:extLst>
              <p:ext uri="{D42A27DB-BD31-4B8C-83A1-F6EECF244321}">
                <p14:modId xmlns:p14="http://schemas.microsoft.com/office/powerpoint/2010/main" val="977145021"/>
              </p:ext>
            </p:extLst>
          </p:nvPr>
        </p:nvGraphicFramePr>
        <p:xfrm>
          <a:off x="533399" y="4314825"/>
          <a:ext cx="8153401" cy="1106424"/>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70683591"/>
                    </a:ext>
                  </a:extLst>
                </a:gridCol>
                <a:gridCol w="1828800">
                  <a:extLst>
                    <a:ext uri="{9D8B030D-6E8A-4147-A177-3AD203B41FA5}">
                      <a16:colId xmlns:a16="http://schemas.microsoft.com/office/drawing/2014/main" val="3680467273"/>
                    </a:ext>
                  </a:extLst>
                </a:gridCol>
                <a:gridCol w="2743200">
                  <a:extLst>
                    <a:ext uri="{9D8B030D-6E8A-4147-A177-3AD203B41FA5}">
                      <a16:colId xmlns:a16="http://schemas.microsoft.com/office/drawing/2014/main" val="785779874"/>
                    </a:ext>
                  </a:extLst>
                </a:gridCol>
                <a:gridCol w="2438401">
                  <a:extLst>
                    <a:ext uri="{9D8B030D-6E8A-4147-A177-3AD203B41FA5}">
                      <a16:colId xmlns:a16="http://schemas.microsoft.com/office/drawing/2014/main" val="1702034812"/>
                    </a:ext>
                  </a:extLst>
                </a:gridCol>
              </a:tblGrid>
              <a:tr h="914400">
                <a:tc>
                  <a:txBody>
                    <a:bodyPr/>
                    <a:lstStyle/>
                    <a:p>
                      <a:pPr eaLnBrk="1" hangingPunct="1">
                        <a:lnSpc>
                          <a:spcPct val="90000"/>
                        </a:lnSpc>
                        <a:buFontTx/>
                        <a:buNone/>
                      </a:pPr>
                      <a:r>
                        <a:rPr lang="en-US" altLang="en-US" dirty="0">
                          <a:solidFill>
                            <a:schemeClr val="tx1"/>
                          </a:solidFill>
                        </a:rPr>
                        <a:t>  X</a:t>
                      </a:r>
                      <a:r>
                        <a:rPr lang="en-US" altLang="en-US" baseline="30000" dirty="0">
                          <a:solidFill>
                            <a:schemeClr val="tx1"/>
                          </a:solidFill>
                        </a:rPr>
                        <a:t>2</a:t>
                      </a:r>
                      <a:r>
                        <a:rPr lang="en-US" altLang="en-US" dirty="0">
                          <a:solidFill>
                            <a:schemeClr val="tx1"/>
                          </a:solidFill>
                        </a:rPr>
                        <a:t> = </a:t>
                      </a:r>
                    </a:p>
                    <a:p>
                      <a:pPr eaLnBrk="1" hangingPunct="1">
                        <a:lnSpc>
                          <a:spcPct val="90000"/>
                        </a:lnSpc>
                        <a:buFontTx/>
                        <a:buNone/>
                      </a:pPr>
                      <a:r>
                        <a:rPr lang="el-GR" altLang="en-US" dirty="0">
                          <a:solidFill>
                            <a:schemeClr val="tx1"/>
                          </a:solidFill>
                          <a:cs typeface="Arial" panose="020B0604020202020204" pitchFamily="34" charset="0"/>
                        </a:rPr>
                        <a:t>Σ</a:t>
                      </a:r>
                      <a:r>
                        <a:rPr lang="en-US" altLang="en-US" dirty="0">
                          <a:solidFill>
                            <a:schemeClr val="tx1"/>
                          </a:solidFill>
                          <a:cs typeface="Arial" panose="020B0604020202020204" pitchFamily="34" charset="0"/>
                        </a:rPr>
                        <a:t> </a:t>
                      </a:r>
                      <a:r>
                        <a:rPr lang="en-US" altLang="en-US" u="sng" dirty="0">
                          <a:solidFill>
                            <a:schemeClr val="tx1"/>
                          </a:solidFill>
                          <a:cs typeface="Arial" panose="020B0604020202020204" pitchFamily="34" charset="0"/>
                        </a:rPr>
                        <a:t>(O - E)</a:t>
                      </a:r>
                      <a:r>
                        <a:rPr lang="en-US" altLang="en-US" u="sng" baseline="30000" dirty="0">
                          <a:solidFill>
                            <a:schemeClr val="tx1"/>
                          </a:solidFill>
                          <a:cs typeface="Arial" panose="020B0604020202020204" pitchFamily="34" charset="0"/>
                        </a:rPr>
                        <a:t>2</a:t>
                      </a:r>
                    </a:p>
                    <a:p>
                      <a:pPr eaLnBrk="1" hangingPunct="1">
                        <a:lnSpc>
                          <a:spcPct val="90000"/>
                        </a:lnSpc>
                        <a:buFontTx/>
                        <a:buNone/>
                      </a:pPr>
                      <a:r>
                        <a:rPr lang="en-US" altLang="en-US" dirty="0">
                          <a:solidFill>
                            <a:schemeClr val="tx1"/>
                          </a:solidFill>
                          <a:cs typeface="Arial" panose="020B0604020202020204" pitchFamily="34" charset="0"/>
                        </a:rPr>
                        <a:t>        E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eaLnBrk="1" hangingPunct="1">
                        <a:lnSpc>
                          <a:spcPct val="90000"/>
                        </a:lnSpc>
                        <a:buFontTx/>
                        <a:buNone/>
                      </a:pPr>
                      <a:r>
                        <a:rPr lang="en-US" altLang="en-US" dirty="0">
                          <a:solidFill>
                            <a:schemeClr val="tx1"/>
                          </a:solidFill>
                          <a:cs typeface="Arial" panose="020B0604020202020204" pitchFamily="34" charset="0"/>
                        </a:rPr>
                        <a:t>O: Observed cells</a:t>
                      </a:r>
                    </a:p>
                    <a:p>
                      <a:pPr eaLnBrk="1" hangingPunct="1">
                        <a:lnSpc>
                          <a:spcPct val="90000"/>
                        </a:lnSpc>
                        <a:buFontTx/>
                        <a:buNone/>
                      </a:pPr>
                      <a:r>
                        <a:rPr lang="en-US" altLang="en-US" dirty="0">
                          <a:solidFill>
                            <a:schemeClr val="tx1"/>
                          </a:solidFill>
                          <a:cs typeface="Arial" panose="020B0604020202020204" pitchFamily="34" charset="0"/>
                        </a:rPr>
                        <a:t>E: Expected cells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eaLnBrk="1" hangingPunct="1">
                        <a:lnSpc>
                          <a:spcPct val="90000"/>
                        </a:lnSpc>
                        <a:buFontTx/>
                        <a:buNone/>
                      </a:pPr>
                      <a:r>
                        <a:rPr lang="en-US" altLang="en-US" dirty="0">
                          <a:solidFill>
                            <a:schemeClr val="tx1"/>
                          </a:solidFill>
                          <a:cs typeface="Arial" panose="020B0604020202020204" pitchFamily="34" charset="0"/>
                        </a:rPr>
                        <a:t>Expected value = </a:t>
                      </a:r>
                    </a:p>
                    <a:p>
                      <a:pPr eaLnBrk="1" hangingPunct="1">
                        <a:lnSpc>
                          <a:spcPct val="90000"/>
                        </a:lnSpc>
                        <a:buFontTx/>
                        <a:buNone/>
                      </a:pPr>
                      <a:r>
                        <a:rPr lang="en-US" altLang="en-US" u="sng" dirty="0">
                          <a:solidFill>
                            <a:schemeClr val="tx1"/>
                          </a:solidFill>
                          <a:cs typeface="Arial" panose="020B0604020202020204" pitchFamily="34" charset="0"/>
                        </a:rPr>
                        <a:t>(Row total)X(Column total)</a:t>
                      </a:r>
                    </a:p>
                    <a:p>
                      <a:pPr eaLnBrk="1" hangingPunct="1">
                        <a:lnSpc>
                          <a:spcPct val="90000"/>
                        </a:lnSpc>
                        <a:buFontTx/>
                        <a:buNone/>
                      </a:pPr>
                      <a:r>
                        <a:rPr lang="en-US" altLang="en-US" dirty="0">
                          <a:solidFill>
                            <a:schemeClr val="tx1"/>
                          </a:solidFill>
                          <a:cs typeface="Arial" panose="020B0604020202020204" pitchFamily="34" charset="0"/>
                        </a:rPr>
                        <a:t>Grand total</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eaLnBrk="1" hangingPunct="1">
                        <a:lnSpc>
                          <a:spcPct val="90000"/>
                        </a:lnSpc>
                        <a:buFontTx/>
                        <a:buNone/>
                      </a:pPr>
                      <a:r>
                        <a:rPr lang="el-GR" altLang="en-US" dirty="0">
                          <a:solidFill>
                            <a:schemeClr val="tx1"/>
                          </a:solidFill>
                          <a:cs typeface="Arial" panose="020B0604020202020204" pitchFamily="34" charset="0"/>
                        </a:rPr>
                        <a:t>Χ</a:t>
                      </a:r>
                      <a:r>
                        <a:rPr lang="en-US" altLang="en-US" dirty="0">
                          <a:solidFill>
                            <a:schemeClr val="tx1"/>
                          </a:solidFill>
                        </a:rPr>
                        <a:t> </a:t>
                      </a:r>
                      <a:r>
                        <a:rPr lang="en-US" altLang="en-US" baseline="30000" dirty="0">
                          <a:solidFill>
                            <a:schemeClr val="tx1"/>
                          </a:solidFill>
                        </a:rPr>
                        <a:t>2</a:t>
                      </a:r>
                      <a:r>
                        <a:rPr lang="en-US" altLang="en-US" dirty="0">
                          <a:solidFill>
                            <a:schemeClr val="tx1"/>
                          </a:solidFill>
                        </a:rPr>
                        <a:t> =        </a:t>
                      </a:r>
                    </a:p>
                    <a:p>
                      <a:pPr eaLnBrk="1" hangingPunct="1">
                        <a:lnSpc>
                          <a:spcPct val="90000"/>
                        </a:lnSpc>
                        <a:buFontTx/>
                        <a:buNone/>
                      </a:pPr>
                      <a:r>
                        <a:rPr lang="en-US" altLang="en-US" u="sng" dirty="0">
                          <a:solidFill>
                            <a:schemeClr val="tx1"/>
                          </a:solidFill>
                        </a:rPr>
                        <a:t>(/ad-</a:t>
                      </a:r>
                      <a:r>
                        <a:rPr lang="en-US" altLang="en-US" u="sng" dirty="0" err="1">
                          <a:solidFill>
                            <a:schemeClr val="tx1"/>
                          </a:solidFill>
                        </a:rPr>
                        <a:t>bc</a:t>
                      </a:r>
                      <a:r>
                        <a:rPr lang="en-US" altLang="en-US" u="sng" dirty="0">
                          <a:solidFill>
                            <a:schemeClr val="tx1"/>
                          </a:solidFill>
                        </a:rPr>
                        <a:t>/-n/2)</a:t>
                      </a:r>
                      <a:r>
                        <a:rPr lang="en-US" altLang="en-US" u="sng" baseline="30000" dirty="0">
                          <a:solidFill>
                            <a:schemeClr val="tx1"/>
                          </a:solidFill>
                        </a:rPr>
                        <a:t>2</a:t>
                      </a:r>
                      <a:r>
                        <a:rPr lang="en-US" altLang="en-US" u="sng" dirty="0">
                          <a:solidFill>
                            <a:schemeClr val="tx1"/>
                          </a:solidFill>
                        </a:rPr>
                        <a:t>n</a:t>
                      </a:r>
                    </a:p>
                    <a:p>
                      <a:pPr eaLnBrk="1" hangingPunct="1">
                        <a:lnSpc>
                          <a:spcPct val="90000"/>
                        </a:lnSpc>
                        <a:buFontTx/>
                        <a:buNone/>
                      </a:pPr>
                      <a:r>
                        <a:rPr lang="en-US" altLang="en-US" dirty="0">
                          <a:solidFill>
                            <a:schemeClr val="tx1"/>
                          </a:solidFill>
                        </a:rPr>
                        <a:t>(</a:t>
                      </a:r>
                      <a:r>
                        <a:rPr lang="en-US" altLang="en-US" dirty="0" err="1">
                          <a:solidFill>
                            <a:schemeClr val="tx1"/>
                          </a:solidFill>
                        </a:rPr>
                        <a:t>a+b</a:t>
                      </a:r>
                      <a:r>
                        <a:rPr lang="en-US" altLang="en-US" dirty="0">
                          <a:solidFill>
                            <a:schemeClr val="tx1"/>
                          </a:solidFill>
                        </a:rPr>
                        <a:t>)(</a:t>
                      </a:r>
                      <a:r>
                        <a:rPr lang="en-US" altLang="en-US" dirty="0" err="1">
                          <a:solidFill>
                            <a:schemeClr val="tx1"/>
                          </a:solidFill>
                        </a:rPr>
                        <a:t>a+c</a:t>
                      </a:r>
                      <a:r>
                        <a:rPr lang="en-US" altLang="en-US" dirty="0">
                          <a:solidFill>
                            <a:schemeClr val="tx1"/>
                          </a:solidFill>
                        </a:rPr>
                        <a:t>)(</a:t>
                      </a:r>
                      <a:r>
                        <a:rPr lang="en-US" altLang="en-US" dirty="0" err="1">
                          <a:solidFill>
                            <a:schemeClr val="tx1"/>
                          </a:solidFill>
                        </a:rPr>
                        <a:t>c+d</a:t>
                      </a:r>
                      <a:r>
                        <a:rPr lang="en-US" altLang="en-US" dirty="0">
                          <a:solidFill>
                            <a:schemeClr val="tx1"/>
                          </a:solidFill>
                        </a:rPr>
                        <a:t>)(</a:t>
                      </a:r>
                      <a:r>
                        <a:rPr lang="en-US" altLang="en-US" dirty="0" err="1">
                          <a:solidFill>
                            <a:schemeClr val="tx1"/>
                          </a:solidFill>
                        </a:rPr>
                        <a:t>b+d</a:t>
                      </a:r>
                      <a:r>
                        <a:rPr lang="en-US" altLang="en-US" dirty="0">
                          <a:solidFill>
                            <a:schemeClr val="tx1"/>
                          </a:solidFill>
                        </a:rPr>
                        <a: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015972"/>
                  </a:ext>
                </a:extLst>
              </a:tr>
            </a:tbl>
          </a:graphicData>
        </a:graphic>
      </p:graphicFrame>
    </p:spTree>
    <p:extLst>
      <p:ext uri="{BB962C8B-B14F-4D97-AF65-F5344CB8AC3E}">
        <p14:creationId xmlns:p14="http://schemas.microsoft.com/office/powerpoint/2010/main" val="167334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r>
              <a:rPr lang="en-US" altLang="en-US" sz="1050"/>
              <a:t>tilahunigatu@yahoo.com</a:t>
            </a:r>
          </a:p>
        </p:txBody>
      </p:sp>
      <p:sp>
        <p:nvSpPr>
          <p:cNvPr id="86019" name="Slide Number Placeholder 5"/>
          <p:cNvSpPr>
            <a:spLocks noGrp="1"/>
          </p:cNvSpPr>
          <p:nvPr>
            <p:ph type="sldNum" sz="quarter" idx="12"/>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24EF5EF9-5078-4573-B889-BF86D61AE563}" type="slidenum">
              <a:rPr lang="en-US" altLang="en-US" sz="1050"/>
              <a:pPr eaLnBrk="1" hangingPunct="1"/>
              <a:t>24</a:t>
            </a:fld>
            <a:endParaRPr lang="en-US" altLang="en-US" sz="1050"/>
          </a:p>
        </p:txBody>
      </p:sp>
      <p:sp>
        <p:nvSpPr>
          <p:cNvPr id="86020" name="Rectangle 2"/>
          <p:cNvSpPr>
            <a:spLocks noGrp="1" noChangeArrowheads="1"/>
          </p:cNvSpPr>
          <p:nvPr>
            <p:ph type="title"/>
          </p:nvPr>
        </p:nvSpPr>
        <p:spPr/>
        <p:txBody>
          <a:bodyPr/>
          <a:lstStyle/>
          <a:p>
            <a:pPr eaLnBrk="1" hangingPunct="1"/>
            <a:r>
              <a:rPr lang="en-US" altLang="en-US" sz="3600" b="1" dirty="0">
                <a:solidFill>
                  <a:srgbClr val="0000FF"/>
                </a:solidFill>
              </a:rPr>
              <a:t>Odds ratio (OR)</a:t>
            </a:r>
          </a:p>
        </p:txBody>
      </p:sp>
      <p:sp>
        <p:nvSpPr>
          <p:cNvPr id="86021" name="Rectangle 3"/>
          <p:cNvSpPr>
            <a:spLocks noGrp="1" noChangeArrowheads="1"/>
          </p:cNvSpPr>
          <p:nvPr>
            <p:ph type="body" idx="1"/>
          </p:nvPr>
        </p:nvSpPr>
        <p:spPr/>
        <p:txBody>
          <a:bodyPr/>
          <a:lstStyle/>
          <a:p>
            <a:pPr eaLnBrk="1" hangingPunct="1">
              <a:buFontTx/>
              <a:buNone/>
            </a:pPr>
            <a:r>
              <a:rPr lang="en-US" altLang="en-US" dirty="0"/>
              <a:t>   </a:t>
            </a:r>
            <a:r>
              <a:rPr lang="en-US" altLang="en-US" sz="2400" dirty="0"/>
              <a:t>Odds ratio is the ratio of odds of exposure among diseased to odds of exposure among non-diseased</a:t>
            </a:r>
          </a:p>
          <a:p>
            <a:pPr eaLnBrk="1" hangingPunct="1">
              <a:buFontTx/>
              <a:buNone/>
            </a:pPr>
            <a:r>
              <a:rPr lang="en-US" altLang="en-US" sz="2400" dirty="0"/>
              <a:t>    Odds of an event E is the ratio of probability of the event to its complement</a:t>
            </a:r>
          </a:p>
          <a:p>
            <a:pPr eaLnBrk="1" hangingPunct="1">
              <a:lnSpc>
                <a:spcPct val="90000"/>
              </a:lnSpc>
              <a:buFontTx/>
              <a:buNone/>
            </a:pPr>
            <a:r>
              <a:rPr lang="en-US" altLang="en-US" sz="2400" dirty="0"/>
              <a:t>    Odds of exposure among exposed=a/c</a:t>
            </a:r>
          </a:p>
          <a:p>
            <a:pPr eaLnBrk="1" hangingPunct="1">
              <a:lnSpc>
                <a:spcPct val="90000"/>
              </a:lnSpc>
              <a:buFontTx/>
              <a:buNone/>
            </a:pPr>
            <a:r>
              <a:rPr lang="en-US" altLang="en-US" sz="2400" dirty="0"/>
              <a:t>    Odds of exposure among non-diseased=b/d</a:t>
            </a:r>
          </a:p>
          <a:p>
            <a:pPr eaLnBrk="1" hangingPunct="1">
              <a:lnSpc>
                <a:spcPct val="90000"/>
              </a:lnSpc>
              <a:buFontTx/>
              <a:buNone/>
            </a:pPr>
            <a:endParaRPr lang="en-US" altLang="en-US" sz="2400" dirty="0"/>
          </a:p>
          <a:p>
            <a:pPr eaLnBrk="1" hangingPunct="1">
              <a:lnSpc>
                <a:spcPct val="90000"/>
              </a:lnSpc>
              <a:buFontTx/>
              <a:buNone/>
            </a:pPr>
            <a:r>
              <a:rPr lang="en-US" altLang="en-US" sz="2400" dirty="0"/>
              <a:t>OR = </a:t>
            </a:r>
            <a:r>
              <a:rPr lang="en-US" altLang="en-US" sz="2400" u="sng" dirty="0"/>
              <a:t>Odds of exposure among diseased</a:t>
            </a:r>
          </a:p>
          <a:p>
            <a:pPr eaLnBrk="1" hangingPunct="1">
              <a:lnSpc>
                <a:spcPct val="90000"/>
              </a:lnSpc>
              <a:buFontTx/>
              <a:buNone/>
            </a:pPr>
            <a:r>
              <a:rPr lang="en-US" altLang="en-US" sz="2400" dirty="0"/>
              <a:t>          Odds of exposure among non-diseased</a:t>
            </a:r>
          </a:p>
          <a:p>
            <a:pPr eaLnBrk="1" hangingPunct="1">
              <a:lnSpc>
                <a:spcPct val="90000"/>
              </a:lnSpc>
              <a:buFontTx/>
              <a:buNone/>
            </a:pPr>
            <a:r>
              <a:rPr lang="en-US" altLang="en-US" sz="2400" dirty="0"/>
              <a:t>OR= (a/c)/(b/d);    OR= ad/</a:t>
            </a:r>
            <a:r>
              <a:rPr lang="en-US" altLang="en-US" sz="2400" dirty="0" err="1"/>
              <a:t>bc</a:t>
            </a:r>
            <a:r>
              <a:rPr lang="en-US" altLang="en-US" dirty="0"/>
              <a:t> </a:t>
            </a:r>
          </a:p>
        </p:txBody>
      </p:sp>
    </p:spTree>
    <p:extLst>
      <p:ext uri="{BB962C8B-B14F-4D97-AF65-F5344CB8AC3E}">
        <p14:creationId xmlns:p14="http://schemas.microsoft.com/office/powerpoint/2010/main" val="27739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5"/>
          <p:cNvSpPr>
            <a:spLocks noGrp="1"/>
          </p:cNvSpPr>
          <p:nvPr>
            <p:ph type="sldNum" sz="quarter" idx="12"/>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CE6AEC1B-2532-4B58-B9AF-EC0DEF562A98}" type="slidenum">
              <a:rPr lang="en-US" altLang="en-US" sz="1050"/>
              <a:pPr eaLnBrk="1" hangingPunct="1"/>
              <a:t>25</a:t>
            </a:fld>
            <a:endParaRPr lang="en-US" altLang="en-US" sz="1050"/>
          </a:p>
        </p:txBody>
      </p:sp>
      <p:sp>
        <p:nvSpPr>
          <p:cNvPr id="82948" name="Rectangle 2"/>
          <p:cNvSpPr>
            <a:spLocks noGrp="1" noChangeArrowheads="1"/>
          </p:cNvSpPr>
          <p:nvPr>
            <p:ph type="title"/>
          </p:nvPr>
        </p:nvSpPr>
        <p:spPr/>
        <p:txBody>
          <a:bodyPr/>
          <a:lstStyle/>
          <a:p>
            <a:pPr eaLnBrk="1" hangingPunct="1"/>
            <a:r>
              <a:rPr lang="en-US" altLang="en-US" sz="3600" b="1" dirty="0">
                <a:solidFill>
                  <a:srgbClr val="0000FF"/>
                </a:solidFill>
              </a:rPr>
              <a:t>Relative risk (RR)</a:t>
            </a:r>
          </a:p>
        </p:txBody>
      </p:sp>
      <p:sp>
        <p:nvSpPr>
          <p:cNvPr id="82949" name="Rectangle 3"/>
          <p:cNvSpPr>
            <a:spLocks noGrp="1" noChangeArrowheads="1"/>
          </p:cNvSpPr>
          <p:nvPr>
            <p:ph type="body" idx="1"/>
          </p:nvPr>
        </p:nvSpPr>
        <p:spPr>
          <a:xfrm>
            <a:off x="914400" y="1219200"/>
            <a:ext cx="7772400" cy="4572000"/>
          </a:xfrm>
        </p:spPr>
        <p:txBody>
          <a:bodyPr/>
          <a:lstStyle/>
          <a:p>
            <a:pPr eaLnBrk="1" hangingPunct="1"/>
            <a:r>
              <a:rPr lang="en-US" altLang="en-US" sz="2400" dirty="0"/>
              <a:t>Expresses risk of developing a diseases in exposed group (a + b) as compared to non-exposed group (c + d)</a:t>
            </a:r>
          </a:p>
          <a:p>
            <a:pPr eaLnBrk="1" hangingPunct="1">
              <a:buFontTx/>
              <a:buNone/>
            </a:pPr>
            <a:r>
              <a:rPr lang="en-US" altLang="en-US" sz="2400" dirty="0"/>
              <a:t>  </a:t>
            </a:r>
          </a:p>
          <a:p>
            <a:pPr eaLnBrk="1" hangingPunct="1">
              <a:buFontTx/>
              <a:buNone/>
            </a:pPr>
            <a:r>
              <a:rPr lang="en-US" altLang="en-US" sz="2400" dirty="0"/>
              <a:t>RR    = </a:t>
            </a:r>
            <a:r>
              <a:rPr lang="en-US" altLang="en-US" sz="2400" u="sng" dirty="0"/>
              <a:t>Incidence (risk) among exposed</a:t>
            </a:r>
          </a:p>
          <a:p>
            <a:pPr eaLnBrk="1" hangingPunct="1">
              <a:buFontTx/>
              <a:buNone/>
            </a:pPr>
            <a:r>
              <a:rPr lang="en-US" altLang="en-US" sz="2400" dirty="0"/>
              <a:t>          Incidence (risk) among non-exposed</a:t>
            </a:r>
          </a:p>
          <a:p>
            <a:pPr eaLnBrk="1" hangingPunct="1">
              <a:buFontTx/>
              <a:buNone/>
            </a:pPr>
            <a:r>
              <a:rPr lang="en-US" altLang="en-US" sz="2400" dirty="0"/>
              <a:t>RR= </a:t>
            </a:r>
            <a:r>
              <a:rPr lang="en-US" altLang="en-US" sz="2400" u="sng" dirty="0"/>
              <a:t>a/(</a:t>
            </a:r>
            <a:r>
              <a:rPr lang="en-US" altLang="en-US" sz="2400" u="sng" dirty="0" err="1"/>
              <a:t>a+b</a:t>
            </a:r>
            <a:r>
              <a:rPr lang="en-US" altLang="en-US" sz="2400" u="sng" dirty="0"/>
              <a:t>)</a:t>
            </a:r>
          </a:p>
          <a:p>
            <a:pPr eaLnBrk="1" hangingPunct="1">
              <a:buFontTx/>
              <a:buNone/>
            </a:pPr>
            <a:r>
              <a:rPr lang="en-US" altLang="en-US" sz="2400" dirty="0"/>
              <a:t>         c/(</a:t>
            </a:r>
            <a:r>
              <a:rPr lang="en-US" altLang="en-US" sz="2400" dirty="0" err="1"/>
              <a:t>c+d</a:t>
            </a:r>
            <a:r>
              <a:rPr lang="en-US" altLang="en-US" sz="2400" dirty="0"/>
              <a:t>)</a:t>
            </a:r>
          </a:p>
          <a:p>
            <a:pPr eaLnBrk="1" hangingPunct="1">
              <a:buNone/>
            </a:pPr>
            <a:r>
              <a:rPr lang="en-US" altLang="en-US" sz="2000" i="1" dirty="0"/>
              <a:t>What does a RR of 2 mean?  Thus a relative risk of 2 means the exposed group is two times at a higher risk when compared to non-exposed</a:t>
            </a:r>
          </a:p>
          <a:p>
            <a:pPr eaLnBrk="1" hangingPunct="1">
              <a:buFontTx/>
              <a:buNone/>
            </a:pPr>
            <a:r>
              <a:rPr lang="en-US" altLang="en-US" sz="2200" dirty="0"/>
              <a:t>Strength of association: High if RR</a:t>
            </a:r>
            <a:r>
              <a:rPr lang="en-US" altLang="en-US" sz="2200" u="sng" dirty="0"/>
              <a:t>&gt;</a:t>
            </a:r>
            <a:r>
              <a:rPr lang="en-US" altLang="en-US" sz="2200" dirty="0"/>
              <a:t>3</a:t>
            </a:r>
          </a:p>
          <a:p>
            <a:pPr eaLnBrk="1" hangingPunct="1">
              <a:buFontTx/>
              <a:buNone/>
            </a:pPr>
            <a:r>
              <a:rPr lang="en-US" altLang="en-US" sz="2200" dirty="0"/>
              <a:t>                                            Moderate if RR is between 1.5 &amp; 2.9</a:t>
            </a:r>
          </a:p>
          <a:p>
            <a:pPr eaLnBrk="1" hangingPunct="1">
              <a:buFontTx/>
              <a:buNone/>
            </a:pPr>
            <a:r>
              <a:rPr lang="en-US" altLang="en-US" sz="2200" dirty="0"/>
              <a:t>                                             Weak if RR is between 1.2 &amp; 1.4</a:t>
            </a:r>
          </a:p>
          <a:p>
            <a:pPr eaLnBrk="1" hangingPunct="1">
              <a:buNone/>
            </a:pPr>
            <a:endParaRPr lang="en-US" altLang="en-US" sz="2400" dirty="0"/>
          </a:p>
          <a:p>
            <a:pPr eaLnBrk="1" hangingPunct="1">
              <a:buFontTx/>
              <a:buNone/>
            </a:pPr>
            <a:endParaRPr lang="en-US" altLang="en-US" sz="2400" dirty="0"/>
          </a:p>
          <a:p>
            <a:pPr eaLnBrk="1" hangingPunct="1">
              <a:buFontTx/>
              <a:buNone/>
            </a:pPr>
            <a:r>
              <a:rPr lang="en-US" altLang="en-US" dirty="0"/>
              <a:t> </a:t>
            </a:r>
          </a:p>
        </p:txBody>
      </p:sp>
    </p:spTree>
    <p:extLst>
      <p:ext uri="{BB962C8B-B14F-4D97-AF65-F5344CB8AC3E}">
        <p14:creationId xmlns:p14="http://schemas.microsoft.com/office/powerpoint/2010/main" val="247714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457200" y="274638"/>
            <a:ext cx="8229600" cy="792162"/>
          </a:xfrm>
        </p:spPr>
        <p:txBody>
          <a:bodyPr/>
          <a:lstStyle/>
          <a:p>
            <a:pPr eaLnBrk="1" hangingPunct="1"/>
            <a:r>
              <a:rPr lang="en-US" altLang="en-US" sz="3200" b="1" dirty="0">
                <a:solidFill>
                  <a:srgbClr val="0000FF"/>
                </a:solidFill>
              </a:rPr>
              <a:t>Attributable Risk (AR)</a:t>
            </a:r>
          </a:p>
        </p:txBody>
      </p:sp>
      <p:sp>
        <p:nvSpPr>
          <p:cNvPr id="89093" name="Rectangle 3"/>
          <p:cNvSpPr>
            <a:spLocks noGrp="1" noChangeArrowheads="1"/>
          </p:cNvSpPr>
          <p:nvPr>
            <p:ph type="body" idx="1"/>
          </p:nvPr>
        </p:nvSpPr>
        <p:spPr>
          <a:xfrm>
            <a:off x="609600" y="1143000"/>
            <a:ext cx="8077200" cy="5257800"/>
          </a:xfrm>
        </p:spPr>
        <p:txBody>
          <a:bodyPr>
            <a:normAutofit fontScale="92500" lnSpcReduction="10000"/>
          </a:bodyPr>
          <a:lstStyle/>
          <a:p>
            <a:pPr eaLnBrk="1" hangingPunct="1">
              <a:lnSpc>
                <a:spcPct val="90000"/>
              </a:lnSpc>
            </a:pPr>
            <a:r>
              <a:rPr lang="en-US" altLang="en-US" dirty="0"/>
              <a:t> </a:t>
            </a:r>
            <a:r>
              <a:rPr lang="en-US" altLang="en-US" sz="2600" dirty="0"/>
              <a:t>AR indicates how much of the risk is due to /attributable/ to the exposure</a:t>
            </a:r>
          </a:p>
          <a:p>
            <a:pPr eaLnBrk="1" hangingPunct="1">
              <a:lnSpc>
                <a:spcPct val="90000"/>
              </a:lnSpc>
            </a:pPr>
            <a:r>
              <a:rPr lang="en-US" altLang="en-US" sz="2600" dirty="0"/>
              <a:t> Quantifies the excess risk in the exposed that can be attributable to the exposure by removing the risk of the disease occurred due to other causes</a:t>
            </a:r>
          </a:p>
          <a:p>
            <a:pPr eaLnBrk="1" hangingPunct="1">
              <a:lnSpc>
                <a:spcPct val="90000"/>
              </a:lnSpc>
              <a:buFontTx/>
              <a:buNone/>
            </a:pPr>
            <a:r>
              <a:rPr lang="en-US" altLang="en-US" sz="2600" dirty="0"/>
              <a:t>    AR= Risk (incidence) in exposed- Risk (incidence) in non-exposed</a:t>
            </a:r>
          </a:p>
          <a:p>
            <a:pPr eaLnBrk="1" hangingPunct="1">
              <a:lnSpc>
                <a:spcPct val="90000"/>
              </a:lnSpc>
              <a:buFontTx/>
              <a:buNone/>
            </a:pPr>
            <a:r>
              <a:rPr lang="en-US" altLang="en-US" sz="2600" dirty="0"/>
              <a:t>      AR= {a/(</a:t>
            </a:r>
            <a:r>
              <a:rPr lang="en-US" altLang="en-US" sz="2600" dirty="0" err="1"/>
              <a:t>a+b</a:t>
            </a:r>
            <a:r>
              <a:rPr lang="en-US" altLang="en-US" sz="2600" dirty="0"/>
              <a:t>)} / {c/(</a:t>
            </a:r>
            <a:r>
              <a:rPr lang="en-US" altLang="en-US" sz="2600" dirty="0" err="1"/>
              <a:t>c+d</a:t>
            </a:r>
            <a:r>
              <a:rPr lang="en-US" altLang="en-US" sz="2600" dirty="0"/>
              <a:t>)}</a:t>
            </a:r>
          </a:p>
          <a:p>
            <a:pPr eaLnBrk="1" hangingPunct="1">
              <a:lnSpc>
                <a:spcPct val="90000"/>
              </a:lnSpc>
              <a:buFontTx/>
              <a:buNone/>
            </a:pPr>
            <a:r>
              <a:rPr lang="en-US" altLang="en-US" sz="2600" dirty="0"/>
              <a:t>     Attributable risk is also called risk difference</a:t>
            </a:r>
          </a:p>
          <a:p>
            <a:pPr eaLnBrk="1" hangingPunct="1">
              <a:lnSpc>
                <a:spcPct val="90000"/>
              </a:lnSpc>
              <a:buNone/>
            </a:pPr>
            <a:endParaRPr lang="en-US" altLang="en-US" sz="2600" dirty="0"/>
          </a:p>
          <a:p>
            <a:pPr eaLnBrk="1" hangingPunct="1">
              <a:lnSpc>
                <a:spcPct val="90000"/>
              </a:lnSpc>
            </a:pPr>
            <a:r>
              <a:rPr lang="en-US" altLang="en-US" sz="2600" dirty="0"/>
              <a:t>What does attributable risk of 10 mean?</a:t>
            </a:r>
          </a:p>
          <a:p>
            <a:pPr eaLnBrk="1" hangingPunct="1">
              <a:buFontTx/>
              <a:buNone/>
            </a:pPr>
            <a:r>
              <a:rPr lang="en-US" altLang="en-US" sz="2600" dirty="0"/>
              <a:t>10 of the exposed cases are attributable to the exposure </a:t>
            </a:r>
          </a:p>
          <a:p>
            <a:pPr eaLnBrk="1" hangingPunct="1">
              <a:buFontTx/>
              <a:buNone/>
            </a:pPr>
            <a:r>
              <a:rPr lang="en-US" altLang="en-US" sz="2600" dirty="0"/>
              <a:t>By removing the exposure one can prevent 10 cases from getting the disease</a:t>
            </a:r>
          </a:p>
          <a:p>
            <a:pPr eaLnBrk="1" hangingPunct="1">
              <a:lnSpc>
                <a:spcPct val="90000"/>
              </a:lnSpc>
              <a:buNone/>
            </a:pPr>
            <a:endParaRPr lang="en-US" altLang="en-US" sz="2400" dirty="0"/>
          </a:p>
          <a:p>
            <a:pPr eaLnBrk="1" hangingPunct="1">
              <a:lnSpc>
                <a:spcPct val="90000"/>
              </a:lnSpc>
              <a:buFontTx/>
              <a:buNone/>
            </a:pPr>
            <a:endParaRPr lang="en-US" altLang="en-US" sz="2400" dirty="0"/>
          </a:p>
        </p:txBody>
      </p:sp>
    </p:spTree>
    <p:extLst>
      <p:ext uri="{BB962C8B-B14F-4D97-AF65-F5344CB8AC3E}">
        <p14:creationId xmlns:p14="http://schemas.microsoft.com/office/powerpoint/2010/main" val="150907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pPr eaLnBrk="1" hangingPunct="1"/>
            <a:r>
              <a:rPr lang="en-US" altLang="en-US" sz="3200" b="1" dirty="0">
                <a:solidFill>
                  <a:srgbClr val="0000FF"/>
                </a:solidFill>
              </a:rPr>
              <a:t>Attributable risk percent (AR%)</a:t>
            </a:r>
          </a:p>
        </p:txBody>
      </p:sp>
      <p:sp>
        <p:nvSpPr>
          <p:cNvPr id="91141" name="Rectangle 3"/>
          <p:cNvSpPr>
            <a:spLocks noGrp="1" noChangeArrowheads="1"/>
          </p:cNvSpPr>
          <p:nvPr>
            <p:ph type="body" idx="1"/>
          </p:nvPr>
        </p:nvSpPr>
        <p:spPr>
          <a:xfrm>
            <a:off x="476250" y="1166018"/>
            <a:ext cx="8229600" cy="4525963"/>
          </a:xfrm>
        </p:spPr>
        <p:txBody>
          <a:bodyPr/>
          <a:lstStyle/>
          <a:p>
            <a:pPr algn="just" eaLnBrk="1" hangingPunct="1"/>
            <a:r>
              <a:rPr lang="en-US" altLang="en-US" sz="2400" dirty="0"/>
              <a:t>Estimates the proportion of disease among the exposed that is attributable to the exposure</a:t>
            </a:r>
          </a:p>
          <a:p>
            <a:pPr algn="just" eaLnBrk="1" hangingPunct="1">
              <a:buFontTx/>
              <a:buNone/>
            </a:pPr>
            <a:r>
              <a:rPr lang="en-US" altLang="en-US" sz="2400" dirty="0"/>
              <a:t> </a:t>
            </a:r>
          </a:p>
          <a:p>
            <a:pPr algn="just" eaLnBrk="1" hangingPunct="1"/>
            <a:r>
              <a:rPr lang="en-US" altLang="en-US" sz="2400" dirty="0"/>
              <a:t>The proportion of the disease in the exposed that can be eliminated by eliminating the exposure</a:t>
            </a:r>
          </a:p>
          <a:p>
            <a:pPr algn="just" eaLnBrk="1" hangingPunct="1">
              <a:buFontTx/>
              <a:buNone/>
            </a:pPr>
            <a:endParaRPr lang="en-US" altLang="en-US" sz="2400" dirty="0"/>
          </a:p>
          <a:p>
            <a:pPr algn="just" eaLnBrk="1" hangingPunct="1"/>
            <a:r>
              <a:rPr lang="en-US" altLang="en-US" sz="2400" dirty="0"/>
              <a:t>AR%= (</a:t>
            </a:r>
            <a:r>
              <a:rPr lang="en-US" altLang="en-US" sz="2400" u="sng" dirty="0"/>
              <a:t>Risk in exposed – Risk in non-exposed</a:t>
            </a:r>
            <a:r>
              <a:rPr lang="en-US" altLang="en-US" sz="2400" dirty="0"/>
              <a:t>)X100%</a:t>
            </a:r>
          </a:p>
          <a:p>
            <a:pPr algn="just" eaLnBrk="1" hangingPunct="1">
              <a:buFontTx/>
              <a:buNone/>
            </a:pPr>
            <a:r>
              <a:rPr lang="en-US" altLang="en-US" sz="2400" dirty="0"/>
              <a:t>                       Risk in non-exposed</a:t>
            </a:r>
          </a:p>
          <a:p>
            <a:pPr algn="just" eaLnBrk="1" hangingPunct="1">
              <a:buFontTx/>
              <a:buNone/>
            </a:pPr>
            <a:endParaRPr lang="en-US" altLang="en-US" sz="2400" dirty="0"/>
          </a:p>
          <a:p>
            <a:pPr eaLnBrk="1" hangingPunct="1">
              <a:buFontTx/>
              <a:buNone/>
            </a:pPr>
            <a:r>
              <a:rPr lang="en-US" altLang="en-US" sz="2200" dirty="0"/>
              <a:t>What does AR% of 10% mean?</a:t>
            </a:r>
          </a:p>
          <a:p>
            <a:pPr eaLnBrk="1" hangingPunct="1">
              <a:buFontTx/>
              <a:buNone/>
            </a:pPr>
            <a:r>
              <a:rPr lang="en-US" altLang="en-US" sz="2200" dirty="0"/>
              <a:t>10% of the disease can be attributed to the exposure</a:t>
            </a:r>
          </a:p>
          <a:p>
            <a:pPr eaLnBrk="1" hangingPunct="1">
              <a:buFontTx/>
              <a:buNone/>
            </a:pPr>
            <a:r>
              <a:rPr lang="en-US" altLang="en-US" sz="2200" dirty="0"/>
              <a:t>10% of the disease can be eliminated if we avoid the exposure</a:t>
            </a:r>
          </a:p>
          <a:p>
            <a:pPr algn="just" eaLnBrk="1" hangingPunct="1">
              <a:buFontTx/>
              <a:buNone/>
            </a:pPr>
            <a:endParaRPr lang="en-US" altLang="en-US" sz="2400" dirty="0"/>
          </a:p>
        </p:txBody>
      </p:sp>
    </p:spTree>
    <p:extLst>
      <p:ext uri="{BB962C8B-B14F-4D97-AF65-F5344CB8AC3E}">
        <p14:creationId xmlns:p14="http://schemas.microsoft.com/office/powerpoint/2010/main" val="331674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p:spPr>
        <p:txBody>
          <a:bodyPr/>
          <a:lstStyle>
            <a:lvl1pPr eaLnBrk="0" hangingPunct="0">
              <a:defRPr sz="1800">
                <a:solidFill>
                  <a:schemeClr val="tx1"/>
                </a:solidFill>
                <a:latin typeface="Times New Roman" panose="02020603050405020304" pitchFamily="18" charset="0"/>
              </a:defRPr>
            </a:lvl1pPr>
            <a:lvl2pPr marL="557213" indent="-214313" eaLnBrk="0" hangingPunct="0">
              <a:defRPr sz="1800">
                <a:solidFill>
                  <a:schemeClr val="tx1"/>
                </a:solidFill>
                <a:latin typeface="Times New Roman" panose="02020603050405020304" pitchFamily="18" charset="0"/>
              </a:defRPr>
            </a:lvl2pPr>
            <a:lvl3pPr marL="857250" indent="-171450" eaLnBrk="0" hangingPunct="0">
              <a:defRPr sz="1800">
                <a:solidFill>
                  <a:schemeClr val="tx1"/>
                </a:solidFill>
                <a:latin typeface="Times New Roman" panose="02020603050405020304" pitchFamily="18" charset="0"/>
              </a:defRPr>
            </a:lvl3pPr>
            <a:lvl4pPr marL="1200150" indent="-171450" eaLnBrk="0" hangingPunct="0">
              <a:defRPr sz="1800">
                <a:solidFill>
                  <a:schemeClr val="tx1"/>
                </a:solidFill>
                <a:latin typeface="Times New Roman" panose="02020603050405020304" pitchFamily="18" charset="0"/>
              </a:defRPr>
            </a:lvl4pPr>
            <a:lvl5pPr marL="1543050" indent="-171450" eaLnBrk="0" hangingPunct="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eaLnBrk="1" hangingPunct="1"/>
            <a:fld id="{8B1C98DF-FF0F-48DF-86E6-B749A8A72CFB}" type="slidenum">
              <a:rPr lang="en-US" altLang="en-US" sz="1050"/>
              <a:pPr eaLnBrk="1" hangingPunct="1"/>
              <a:t>28</a:t>
            </a:fld>
            <a:endParaRPr lang="en-US" altLang="en-US" sz="1050"/>
          </a:p>
        </p:txBody>
      </p:sp>
      <p:sp>
        <p:nvSpPr>
          <p:cNvPr id="93188" name="Rectangle 2"/>
          <p:cNvSpPr>
            <a:spLocks noGrp="1" noChangeArrowheads="1"/>
          </p:cNvSpPr>
          <p:nvPr>
            <p:ph type="title"/>
          </p:nvPr>
        </p:nvSpPr>
        <p:spPr/>
        <p:txBody>
          <a:bodyPr/>
          <a:lstStyle/>
          <a:p>
            <a:pPr eaLnBrk="1" hangingPunct="1"/>
            <a:r>
              <a:rPr lang="en-US" altLang="en-US" sz="3200" b="1" dirty="0">
                <a:solidFill>
                  <a:srgbClr val="0000FF"/>
                </a:solidFill>
              </a:rPr>
              <a:t>Population Attributable Risk (PAR)</a:t>
            </a:r>
          </a:p>
        </p:txBody>
      </p:sp>
      <p:sp>
        <p:nvSpPr>
          <p:cNvPr id="93189" name="Rectangle 3"/>
          <p:cNvSpPr>
            <a:spLocks noGrp="1" noChangeArrowheads="1"/>
          </p:cNvSpPr>
          <p:nvPr>
            <p:ph type="body" idx="1"/>
          </p:nvPr>
        </p:nvSpPr>
        <p:spPr>
          <a:xfrm>
            <a:off x="457200" y="1235075"/>
            <a:ext cx="8229600" cy="4525963"/>
          </a:xfrm>
        </p:spPr>
        <p:txBody>
          <a:bodyPr/>
          <a:lstStyle/>
          <a:p>
            <a:pPr eaLnBrk="1" hangingPunct="1"/>
            <a:r>
              <a:rPr lang="en-US" altLang="en-US" sz="2200" dirty="0"/>
              <a:t>Estimates the rate of disease in total population that is attributable to the exposure</a:t>
            </a:r>
          </a:p>
          <a:p>
            <a:pPr eaLnBrk="1" hangingPunct="1">
              <a:buFontTx/>
              <a:buNone/>
            </a:pPr>
            <a:r>
              <a:rPr lang="en-US" altLang="en-US" sz="2200" dirty="0"/>
              <a:t>    PAR = Risk in population – Risk in unexposed</a:t>
            </a:r>
          </a:p>
          <a:p>
            <a:pPr eaLnBrk="1" hangingPunct="1">
              <a:buFontTx/>
              <a:buNone/>
            </a:pPr>
            <a:r>
              <a:rPr lang="en-US" altLang="en-US" sz="2200" dirty="0"/>
              <a:t>    PAR = ARX prevalence rate of exposure</a:t>
            </a:r>
          </a:p>
          <a:p>
            <a:pPr eaLnBrk="1" hangingPunct="1"/>
            <a:r>
              <a:rPr lang="en-US" altLang="en-US" sz="2200" dirty="0"/>
              <a:t>Estimates the proportion of disease in the study population that is attributable to exposure and thus could be eliminated  if the exposure were eliminated</a:t>
            </a:r>
          </a:p>
          <a:p>
            <a:pPr eaLnBrk="1" hangingPunct="1">
              <a:buFontTx/>
              <a:buNone/>
            </a:pPr>
            <a:r>
              <a:rPr lang="en-US" altLang="en-US" sz="2200" dirty="0"/>
              <a:t>PAR%= </a:t>
            </a:r>
            <a:r>
              <a:rPr lang="en-US" altLang="en-US" sz="2200" u="sng" dirty="0"/>
              <a:t>Risk in population – Risk in unexposed</a:t>
            </a:r>
          </a:p>
          <a:p>
            <a:pPr eaLnBrk="1" hangingPunct="1">
              <a:buFontTx/>
              <a:buNone/>
            </a:pPr>
            <a:r>
              <a:rPr lang="en-US" altLang="en-US" sz="2200" dirty="0"/>
              <a:t>                            Risk in population</a:t>
            </a:r>
          </a:p>
          <a:p>
            <a:pPr eaLnBrk="1" hangingPunct="1"/>
            <a:r>
              <a:rPr lang="en-US" altLang="en-US" sz="2000" b="1" dirty="0"/>
              <a:t>Possible outcomes in studying the relationship between exposure &amp; disease</a:t>
            </a:r>
          </a:p>
          <a:p>
            <a:pPr marL="609600" indent="-609600">
              <a:buNone/>
            </a:pPr>
            <a:r>
              <a:rPr lang="en-US" altLang="en-US" sz="2000" dirty="0"/>
              <a:t>No association  Positive association  Negative association</a:t>
            </a:r>
          </a:p>
          <a:p>
            <a:pPr marL="609600" indent="-609600">
              <a:buNone/>
            </a:pPr>
            <a:r>
              <a:rPr lang="en-US" altLang="en-US" sz="2000" dirty="0"/>
              <a:t>          RR&gt;1             RR=1                         RR&lt;1 (fraction)</a:t>
            </a:r>
          </a:p>
          <a:p>
            <a:pPr marL="609600" indent="-609600">
              <a:buNone/>
            </a:pPr>
            <a:r>
              <a:rPr lang="en-US" altLang="en-US" sz="2000" dirty="0"/>
              <a:t>           AR=0            AR&gt;0                         AR&lt;0 (Negative)</a:t>
            </a:r>
          </a:p>
          <a:p>
            <a:pPr marL="609600" indent="-609600">
              <a:buNone/>
            </a:pPr>
            <a:endParaRPr lang="en-US" altLang="en-US" sz="2000" dirty="0"/>
          </a:p>
          <a:p>
            <a:pPr marL="609600" indent="-609600">
              <a:buNone/>
            </a:pPr>
            <a:r>
              <a:rPr lang="en-US" altLang="en-US" sz="2000" dirty="0"/>
              <a:t>          </a:t>
            </a:r>
          </a:p>
          <a:p>
            <a:pPr marL="609600" indent="-609600">
              <a:buFontTx/>
              <a:buAutoNum type="arabicPeriod"/>
            </a:pPr>
            <a:endParaRPr lang="en-US" altLang="en-US" sz="2000" dirty="0"/>
          </a:p>
          <a:p>
            <a:pPr eaLnBrk="1" hangingPunct="1"/>
            <a:endParaRPr lang="en-US" altLang="en-US" sz="2000" dirty="0"/>
          </a:p>
          <a:p>
            <a:pPr eaLnBrk="1" hangingPunct="1">
              <a:buFontTx/>
              <a:buNone/>
            </a:pPr>
            <a:endParaRPr lang="en-US" altLang="en-US" sz="2400" dirty="0"/>
          </a:p>
        </p:txBody>
      </p:sp>
    </p:spTree>
    <p:extLst>
      <p:ext uri="{BB962C8B-B14F-4D97-AF65-F5344CB8AC3E}">
        <p14:creationId xmlns:p14="http://schemas.microsoft.com/office/powerpoint/2010/main" val="333407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C4D2-DBA8-474B-9114-C387D8A5EAE4}"/>
              </a:ext>
            </a:extLst>
          </p:cNvPr>
          <p:cNvSpPr>
            <a:spLocks noGrp="1"/>
          </p:cNvSpPr>
          <p:nvPr>
            <p:ph type="title"/>
          </p:nvPr>
        </p:nvSpPr>
        <p:spPr/>
        <p:txBody>
          <a:bodyPr/>
          <a:lstStyle/>
          <a:p>
            <a:r>
              <a:rPr lang="en-US" dirty="0"/>
              <a:t>Common statistical tests</a:t>
            </a:r>
          </a:p>
        </p:txBody>
      </p:sp>
      <p:sp>
        <p:nvSpPr>
          <p:cNvPr id="4" name="TextBox 3">
            <a:extLst>
              <a:ext uri="{FF2B5EF4-FFF2-40B4-BE49-F238E27FC236}">
                <a16:creationId xmlns:a16="http://schemas.microsoft.com/office/drawing/2014/main" id="{936E40D7-B066-4145-B5D0-154A9984AE69}"/>
              </a:ext>
            </a:extLst>
          </p:cNvPr>
          <p:cNvSpPr txBox="1"/>
          <p:nvPr/>
        </p:nvSpPr>
        <p:spPr>
          <a:xfrm>
            <a:off x="914400" y="1533613"/>
            <a:ext cx="5334000" cy="584775"/>
          </a:xfrm>
          <a:prstGeom prst="rect">
            <a:avLst/>
          </a:prstGeom>
          <a:noFill/>
        </p:spPr>
        <p:txBody>
          <a:bodyPr wrap="square" rtlCol="0">
            <a:spAutoFit/>
          </a:bodyPr>
          <a:lstStyle/>
          <a:p>
            <a:pPr marL="285750" indent="-285750">
              <a:buFont typeface="Wingdings" pitchFamily="2" charset="2"/>
              <a:buChar char="§"/>
            </a:pPr>
            <a:r>
              <a:rPr lang="en-US" sz="3200" dirty="0">
                <a:latin typeface="+mn-lt"/>
              </a:rPr>
              <a:t>Independent samples t-test</a:t>
            </a:r>
          </a:p>
        </p:txBody>
      </p:sp>
      <p:sp>
        <p:nvSpPr>
          <p:cNvPr id="5" name="Rectangle 4">
            <a:extLst>
              <a:ext uri="{FF2B5EF4-FFF2-40B4-BE49-F238E27FC236}">
                <a16:creationId xmlns:a16="http://schemas.microsoft.com/office/drawing/2014/main" id="{8BC7BF9A-0338-134C-A2F2-CF03D435FD4F}"/>
              </a:ext>
            </a:extLst>
          </p:cNvPr>
          <p:cNvSpPr/>
          <p:nvPr/>
        </p:nvSpPr>
        <p:spPr>
          <a:xfrm>
            <a:off x="914400" y="2362200"/>
            <a:ext cx="7467600" cy="2062103"/>
          </a:xfrm>
          <a:prstGeom prst="rect">
            <a:avLst/>
          </a:prstGeom>
        </p:spPr>
        <p:txBody>
          <a:bodyPr wrap="square">
            <a:spAutoFit/>
          </a:bodyPr>
          <a:lstStyle/>
          <a:p>
            <a:pPr marL="457200" marR="0" indent="-457200" algn="just">
              <a:spcBef>
                <a:spcPts val="0"/>
              </a:spcBef>
              <a:spcAft>
                <a:spcPts val="0"/>
              </a:spcAft>
              <a:buFont typeface="Wingdings" pitchFamily="2" charset="2"/>
              <a:buChar char="ü"/>
            </a:pPr>
            <a:r>
              <a:rPr lang="en-US" sz="3200" dirty="0">
                <a:latin typeface="+mn-lt"/>
                <a:ea typeface="Times New Roman" panose="02020603050405020304" pitchFamily="18" charset="0"/>
              </a:rPr>
              <a:t>Used to assess whether a statistically significant difference exists in the mean of a continuous outcome variable between two independent groups.</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6722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idemiological statistics I">
            <a:extLst>
              <a:ext uri="{FF2B5EF4-FFF2-40B4-BE49-F238E27FC236}">
                <a16:creationId xmlns:a16="http://schemas.microsoft.com/office/drawing/2014/main" id="{344B6CEF-F76C-4614-8306-3072D0C62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763000" cy="704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4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C4D2-DBA8-474B-9114-C387D8A5EAE4}"/>
              </a:ext>
            </a:extLst>
          </p:cNvPr>
          <p:cNvSpPr>
            <a:spLocks noGrp="1"/>
          </p:cNvSpPr>
          <p:nvPr>
            <p:ph type="title"/>
          </p:nvPr>
        </p:nvSpPr>
        <p:spPr/>
        <p:txBody>
          <a:bodyPr/>
          <a:lstStyle/>
          <a:p>
            <a:r>
              <a:rPr lang="en-US" dirty="0"/>
              <a:t>Common statistical tests</a:t>
            </a:r>
          </a:p>
        </p:txBody>
      </p:sp>
      <p:sp>
        <p:nvSpPr>
          <p:cNvPr id="4" name="TextBox 3">
            <a:extLst>
              <a:ext uri="{FF2B5EF4-FFF2-40B4-BE49-F238E27FC236}">
                <a16:creationId xmlns:a16="http://schemas.microsoft.com/office/drawing/2014/main" id="{936E40D7-B066-4145-B5D0-154A9984AE69}"/>
              </a:ext>
            </a:extLst>
          </p:cNvPr>
          <p:cNvSpPr txBox="1"/>
          <p:nvPr/>
        </p:nvSpPr>
        <p:spPr>
          <a:xfrm>
            <a:off x="914400" y="1533613"/>
            <a:ext cx="5334000" cy="584775"/>
          </a:xfrm>
          <a:prstGeom prst="rect">
            <a:avLst/>
          </a:prstGeom>
          <a:noFill/>
        </p:spPr>
        <p:txBody>
          <a:bodyPr wrap="square" rtlCol="0">
            <a:spAutoFit/>
          </a:bodyPr>
          <a:lstStyle/>
          <a:p>
            <a:pPr marL="285750" indent="-285750">
              <a:buFont typeface="Wingdings" pitchFamily="2" charset="2"/>
              <a:buChar char="§"/>
            </a:pPr>
            <a:r>
              <a:rPr lang="en-US" sz="3200" dirty="0">
                <a:latin typeface="+mn-lt"/>
              </a:rPr>
              <a:t>Paired samples t-test</a:t>
            </a:r>
          </a:p>
        </p:txBody>
      </p:sp>
      <p:sp>
        <p:nvSpPr>
          <p:cNvPr id="3" name="Rectangle 2">
            <a:extLst>
              <a:ext uri="{FF2B5EF4-FFF2-40B4-BE49-F238E27FC236}">
                <a16:creationId xmlns:a16="http://schemas.microsoft.com/office/drawing/2014/main" id="{7CA688A5-0174-0241-9CA2-2498D29CE6A3}"/>
              </a:ext>
            </a:extLst>
          </p:cNvPr>
          <p:cNvSpPr/>
          <p:nvPr/>
        </p:nvSpPr>
        <p:spPr>
          <a:xfrm>
            <a:off x="914400" y="2590800"/>
            <a:ext cx="7467600" cy="2554545"/>
          </a:xfrm>
          <a:prstGeom prst="rect">
            <a:avLst/>
          </a:prstGeom>
        </p:spPr>
        <p:txBody>
          <a:bodyPr wrap="square">
            <a:spAutoFit/>
          </a:bodyPr>
          <a:lstStyle/>
          <a:p>
            <a:pPr marL="457200" indent="-457200" algn="just">
              <a:buFont typeface="Wingdings" pitchFamily="2" charset="2"/>
              <a:buChar char="ü"/>
            </a:pPr>
            <a:r>
              <a:rPr lang="en-US" sz="3200" dirty="0">
                <a:latin typeface="+mn-lt"/>
                <a:ea typeface="Times New Roman" panose="02020603050405020304" pitchFamily="18" charset="0"/>
                <a:cs typeface="Times New Roman" panose="02020603050405020304" pitchFamily="18" charset="0"/>
              </a:rPr>
              <a:t>Used on paired or matched samples; that is, for each data point from one sample there is a corresponding data point from second sample, and both data points are collected from same source.</a:t>
            </a:r>
            <a:endParaRPr lang="en-US" sz="3200" dirty="0">
              <a:latin typeface="+mn-lt"/>
            </a:endParaRPr>
          </a:p>
        </p:txBody>
      </p:sp>
    </p:spTree>
    <p:extLst>
      <p:ext uri="{BB962C8B-B14F-4D97-AF65-F5344CB8AC3E}">
        <p14:creationId xmlns:p14="http://schemas.microsoft.com/office/powerpoint/2010/main" val="31933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C4D2-DBA8-474B-9114-C387D8A5EAE4}"/>
              </a:ext>
            </a:extLst>
          </p:cNvPr>
          <p:cNvSpPr>
            <a:spLocks noGrp="1"/>
          </p:cNvSpPr>
          <p:nvPr>
            <p:ph type="title"/>
          </p:nvPr>
        </p:nvSpPr>
        <p:spPr/>
        <p:txBody>
          <a:bodyPr/>
          <a:lstStyle/>
          <a:p>
            <a:r>
              <a:rPr lang="en-US" dirty="0"/>
              <a:t>Common statistical tests</a:t>
            </a:r>
          </a:p>
        </p:txBody>
      </p:sp>
      <p:sp>
        <p:nvSpPr>
          <p:cNvPr id="4" name="TextBox 3">
            <a:extLst>
              <a:ext uri="{FF2B5EF4-FFF2-40B4-BE49-F238E27FC236}">
                <a16:creationId xmlns:a16="http://schemas.microsoft.com/office/drawing/2014/main" id="{936E40D7-B066-4145-B5D0-154A9984AE69}"/>
              </a:ext>
            </a:extLst>
          </p:cNvPr>
          <p:cNvSpPr txBox="1"/>
          <p:nvPr/>
        </p:nvSpPr>
        <p:spPr>
          <a:xfrm>
            <a:off x="914400" y="1533613"/>
            <a:ext cx="6858000" cy="584775"/>
          </a:xfrm>
          <a:prstGeom prst="rect">
            <a:avLst/>
          </a:prstGeom>
          <a:noFill/>
        </p:spPr>
        <p:txBody>
          <a:bodyPr wrap="square" rtlCol="0">
            <a:spAutoFit/>
          </a:bodyPr>
          <a:lstStyle/>
          <a:p>
            <a:pPr marL="285750" indent="-285750">
              <a:buFont typeface="Wingdings" pitchFamily="2" charset="2"/>
              <a:buChar char="§"/>
            </a:pPr>
            <a:r>
              <a:rPr lang="en-US" sz="3200" dirty="0">
                <a:latin typeface="+mn-lt"/>
              </a:rPr>
              <a:t>One-way analysis of variance (ANOVA)</a:t>
            </a:r>
          </a:p>
        </p:txBody>
      </p:sp>
      <p:sp>
        <p:nvSpPr>
          <p:cNvPr id="5" name="Rectangle 4">
            <a:extLst>
              <a:ext uri="{FF2B5EF4-FFF2-40B4-BE49-F238E27FC236}">
                <a16:creationId xmlns:a16="http://schemas.microsoft.com/office/drawing/2014/main" id="{71B1680F-4C7A-1142-A6A1-4A0809995EF5}"/>
              </a:ext>
            </a:extLst>
          </p:cNvPr>
          <p:cNvSpPr/>
          <p:nvPr/>
        </p:nvSpPr>
        <p:spPr>
          <a:xfrm>
            <a:off x="914400" y="2514600"/>
            <a:ext cx="7483434" cy="3046988"/>
          </a:xfrm>
          <a:prstGeom prst="rect">
            <a:avLst/>
          </a:prstGeom>
        </p:spPr>
        <p:txBody>
          <a:bodyPr wrap="square">
            <a:spAutoFit/>
          </a:bodyPr>
          <a:lstStyle/>
          <a:p>
            <a:pPr marL="457200" indent="-457200">
              <a:buFont typeface="Wingdings" pitchFamily="2" charset="2"/>
              <a:buChar char="ü"/>
            </a:pPr>
            <a:r>
              <a:rPr lang="en-US" sz="3200" dirty="0">
                <a:latin typeface="+mn-lt"/>
                <a:ea typeface="Times New Roman" panose="02020603050405020304" pitchFamily="18" charset="0"/>
                <a:cs typeface="Arial" panose="020B0604020202020204" pitchFamily="34" charset="0"/>
              </a:rPr>
              <a:t>An extension of independent samples t-test; used when you wish to compare at least 3 group means.  “</a:t>
            </a:r>
            <a:r>
              <a:rPr lang="en-US" sz="3200" i="1" dirty="0">
                <a:latin typeface="+mn-lt"/>
                <a:ea typeface="Times New Roman" panose="02020603050405020304" pitchFamily="18" charset="0"/>
                <a:cs typeface="Arial" panose="020B0604020202020204" pitchFamily="34" charset="0"/>
              </a:rPr>
              <a:t>One-way” </a:t>
            </a:r>
            <a:r>
              <a:rPr lang="en-US" sz="3200" dirty="0">
                <a:latin typeface="+mn-lt"/>
                <a:ea typeface="Times New Roman" panose="02020603050405020304" pitchFamily="18" charset="0"/>
                <a:cs typeface="Arial" panose="020B0604020202020204" pitchFamily="34" charset="0"/>
              </a:rPr>
              <a:t>indicates a single factor or characteristic (independent variable) is being investigated.</a:t>
            </a:r>
            <a:endParaRPr lang="en-US" sz="3200" dirty="0">
              <a:latin typeface="+mn-lt"/>
            </a:endParaRPr>
          </a:p>
        </p:txBody>
      </p:sp>
    </p:spTree>
    <p:extLst>
      <p:ext uri="{BB962C8B-B14F-4D97-AF65-F5344CB8AC3E}">
        <p14:creationId xmlns:p14="http://schemas.microsoft.com/office/powerpoint/2010/main" val="8844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C4D2-DBA8-474B-9114-C387D8A5EAE4}"/>
              </a:ext>
            </a:extLst>
          </p:cNvPr>
          <p:cNvSpPr>
            <a:spLocks noGrp="1"/>
          </p:cNvSpPr>
          <p:nvPr>
            <p:ph type="title"/>
          </p:nvPr>
        </p:nvSpPr>
        <p:spPr/>
        <p:txBody>
          <a:bodyPr/>
          <a:lstStyle/>
          <a:p>
            <a:r>
              <a:rPr lang="en-US" dirty="0"/>
              <a:t>Common statistical tests</a:t>
            </a:r>
          </a:p>
        </p:txBody>
      </p:sp>
      <p:sp>
        <p:nvSpPr>
          <p:cNvPr id="4" name="TextBox 3">
            <a:extLst>
              <a:ext uri="{FF2B5EF4-FFF2-40B4-BE49-F238E27FC236}">
                <a16:creationId xmlns:a16="http://schemas.microsoft.com/office/drawing/2014/main" id="{936E40D7-B066-4145-B5D0-154A9984AE69}"/>
              </a:ext>
            </a:extLst>
          </p:cNvPr>
          <p:cNvSpPr txBox="1"/>
          <p:nvPr/>
        </p:nvSpPr>
        <p:spPr>
          <a:xfrm>
            <a:off x="914400" y="1533613"/>
            <a:ext cx="6858000" cy="584775"/>
          </a:xfrm>
          <a:prstGeom prst="rect">
            <a:avLst/>
          </a:prstGeom>
          <a:noFill/>
        </p:spPr>
        <p:txBody>
          <a:bodyPr wrap="square" rtlCol="0">
            <a:spAutoFit/>
          </a:bodyPr>
          <a:lstStyle/>
          <a:p>
            <a:pPr marL="285750" indent="-285750">
              <a:buFont typeface="Wingdings" pitchFamily="2" charset="2"/>
              <a:buChar char="§"/>
            </a:pPr>
            <a:r>
              <a:rPr lang="en-US" sz="3200" dirty="0">
                <a:latin typeface="+mn-lt"/>
              </a:rPr>
              <a:t>Linear correlation coefficient</a:t>
            </a:r>
          </a:p>
        </p:txBody>
      </p:sp>
      <p:sp>
        <p:nvSpPr>
          <p:cNvPr id="5" name="Rectangle 4">
            <a:extLst>
              <a:ext uri="{FF2B5EF4-FFF2-40B4-BE49-F238E27FC236}">
                <a16:creationId xmlns:a16="http://schemas.microsoft.com/office/drawing/2014/main" id="{71B1680F-4C7A-1142-A6A1-4A0809995EF5}"/>
              </a:ext>
            </a:extLst>
          </p:cNvPr>
          <p:cNvSpPr/>
          <p:nvPr/>
        </p:nvSpPr>
        <p:spPr>
          <a:xfrm>
            <a:off x="914400" y="2514600"/>
            <a:ext cx="7483434" cy="2554545"/>
          </a:xfrm>
          <a:prstGeom prst="rect">
            <a:avLst/>
          </a:prstGeom>
        </p:spPr>
        <p:txBody>
          <a:bodyPr wrap="square">
            <a:spAutoFit/>
          </a:bodyPr>
          <a:lstStyle/>
          <a:p>
            <a:pPr marL="457200" indent="-457200" algn="just">
              <a:buFont typeface="Wingdings" pitchFamily="2" charset="2"/>
              <a:buChar char="ü"/>
            </a:pPr>
            <a:r>
              <a:rPr lang="en-US" sz="3200" dirty="0">
                <a:latin typeface="+mn-lt"/>
              </a:rPr>
              <a:t>Used to determine whether a statistically significant linear relationship exists between two continuous variables (i.e. between pairs of (x, y) data in a sample).</a:t>
            </a:r>
          </a:p>
          <a:p>
            <a:pPr marL="457200" indent="-457200" algn="just">
              <a:buFont typeface="Wingdings" pitchFamily="2" charset="2"/>
              <a:buChar char="ü"/>
            </a:pPr>
            <a:endParaRPr lang="en-US" sz="3200" dirty="0">
              <a:latin typeface="+mn-lt"/>
            </a:endParaRPr>
          </a:p>
        </p:txBody>
      </p:sp>
    </p:spTree>
    <p:extLst>
      <p:ext uri="{BB962C8B-B14F-4D97-AF65-F5344CB8AC3E}">
        <p14:creationId xmlns:p14="http://schemas.microsoft.com/office/powerpoint/2010/main" val="33314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C4D2-DBA8-474B-9114-C387D8A5EAE4}"/>
              </a:ext>
            </a:extLst>
          </p:cNvPr>
          <p:cNvSpPr>
            <a:spLocks noGrp="1"/>
          </p:cNvSpPr>
          <p:nvPr>
            <p:ph type="title"/>
          </p:nvPr>
        </p:nvSpPr>
        <p:spPr/>
        <p:txBody>
          <a:bodyPr/>
          <a:lstStyle/>
          <a:p>
            <a:r>
              <a:rPr lang="en-US" dirty="0"/>
              <a:t>Common statistical tests</a:t>
            </a:r>
          </a:p>
        </p:txBody>
      </p:sp>
      <p:sp>
        <p:nvSpPr>
          <p:cNvPr id="4" name="TextBox 3">
            <a:extLst>
              <a:ext uri="{FF2B5EF4-FFF2-40B4-BE49-F238E27FC236}">
                <a16:creationId xmlns:a16="http://schemas.microsoft.com/office/drawing/2014/main" id="{936E40D7-B066-4145-B5D0-154A9984AE69}"/>
              </a:ext>
            </a:extLst>
          </p:cNvPr>
          <p:cNvSpPr txBox="1"/>
          <p:nvPr/>
        </p:nvSpPr>
        <p:spPr>
          <a:xfrm>
            <a:off x="914400" y="1533613"/>
            <a:ext cx="6858000" cy="584775"/>
          </a:xfrm>
          <a:prstGeom prst="rect">
            <a:avLst/>
          </a:prstGeom>
          <a:noFill/>
        </p:spPr>
        <p:txBody>
          <a:bodyPr wrap="square" rtlCol="0">
            <a:spAutoFit/>
          </a:bodyPr>
          <a:lstStyle/>
          <a:p>
            <a:pPr marL="285750" indent="-285750">
              <a:buFont typeface="Wingdings" pitchFamily="2" charset="2"/>
              <a:buChar char="§"/>
            </a:pPr>
            <a:r>
              <a:rPr lang="en-US" sz="3200" dirty="0">
                <a:latin typeface="+mn-lt"/>
              </a:rPr>
              <a:t>Chi-square test</a:t>
            </a:r>
          </a:p>
        </p:txBody>
      </p:sp>
      <p:sp>
        <p:nvSpPr>
          <p:cNvPr id="5" name="Rectangle 4">
            <a:extLst>
              <a:ext uri="{FF2B5EF4-FFF2-40B4-BE49-F238E27FC236}">
                <a16:creationId xmlns:a16="http://schemas.microsoft.com/office/drawing/2014/main" id="{71B1680F-4C7A-1142-A6A1-4A0809995EF5}"/>
              </a:ext>
            </a:extLst>
          </p:cNvPr>
          <p:cNvSpPr/>
          <p:nvPr/>
        </p:nvSpPr>
        <p:spPr>
          <a:xfrm>
            <a:off x="914400" y="2514600"/>
            <a:ext cx="7483434" cy="2062103"/>
          </a:xfrm>
          <a:prstGeom prst="rect">
            <a:avLst/>
          </a:prstGeom>
        </p:spPr>
        <p:txBody>
          <a:bodyPr wrap="square">
            <a:spAutoFit/>
          </a:bodyPr>
          <a:lstStyle/>
          <a:p>
            <a:pPr marL="457200" indent="-457200" algn="just">
              <a:buFont typeface="Wingdings" pitchFamily="2" charset="2"/>
              <a:buChar char="ü"/>
            </a:pPr>
            <a:r>
              <a:rPr lang="en-US" sz="3200" dirty="0">
                <a:latin typeface="+mn-lt"/>
              </a:rPr>
              <a:t>Used to assess whether an association exists between two categorical variables (or to test whether these two variables are independent of each other).</a:t>
            </a:r>
          </a:p>
        </p:txBody>
      </p:sp>
    </p:spTree>
    <p:extLst>
      <p:ext uri="{BB962C8B-B14F-4D97-AF65-F5344CB8AC3E}">
        <p14:creationId xmlns:p14="http://schemas.microsoft.com/office/powerpoint/2010/main" val="229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1143000"/>
          </a:xfrm>
        </p:spPr>
        <p:txBody>
          <a:bodyPr/>
          <a:lstStyle/>
          <a:p>
            <a:r>
              <a:rPr lang="en-US" b="1" i="1" dirty="0"/>
              <a:t>Exercise #1: Relationship between gender &amp; prevalent hypertension</a:t>
            </a:r>
            <a:br>
              <a:rPr lang="en-US" dirty="0"/>
            </a:br>
            <a:endParaRPr lang="en-US" dirty="0"/>
          </a:p>
        </p:txBody>
      </p:sp>
      <p:sp>
        <p:nvSpPr>
          <p:cNvPr id="3" name="Content Placeholder 2"/>
          <p:cNvSpPr>
            <a:spLocks noGrp="1"/>
          </p:cNvSpPr>
          <p:nvPr>
            <p:ph idx="1"/>
          </p:nvPr>
        </p:nvSpPr>
        <p:spPr>
          <a:xfrm>
            <a:off x="457200" y="1600201"/>
            <a:ext cx="8229600" cy="761999"/>
          </a:xfrm>
        </p:spPr>
        <p:txBody>
          <a:bodyPr/>
          <a:lstStyle/>
          <a:p>
            <a:r>
              <a:rPr lang="en-US" dirty="0"/>
              <a:t>What test(s) should be performed?</a:t>
            </a:r>
          </a:p>
          <a:p>
            <a:endParaRPr lang="en-US" dirty="0"/>
          </a:p>
        </p:txBody>
      </p:sp>
      <p:sp>
        <p:nvSpPr>
          <p:cNvPr id="4" name="Content Placeholder 2"/>
          <p:cNvSpPr txBox="1">
            <a:spLocks/>
          </p:cNvSpPr>
          <p:nvPr/>
        </p:nvSpPr>
        <p:spPr bwMode="auto">
          <a:xfrm>
            <a:off x="494211" y="2372769"/>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Chi-square/Odds Ratio (OR)</a:t>
            </a:r>
          </a:p>
          <a:p>
            <a:endParaRPr lang="en-US" dirty="0"/>
          </a:p>
        </p:txBody>
      </p:sp>
      <p:sp>
        <p:nvSpPr>
          <p:cNvPr id="5" name="Rectangle 4"/>
          <p:cNvSpPr/>
          <p:nvPr/>
        </p:nvSpPr>
        <p:spPr>
          <a:xfrm>
            <a:off x="457200" y="3145337"/>
            <a:ext cx="8153400" cy="4031873"/>
          </a:xfrm>
          <a:prstGeom prst="rect">
            <a:avLst/>
          </a:prstGeom>
        </p:spPr>
        <p:txBody>
          <a:bodyPr wrap="square">
            <a:spAutoFit/>
          </a:bodyPr>
          <a:lstStyle/>
          <a:p>
            <a:pPr marL="457200" marR="0" indent="-457200">
              <a:spcBef>
                <a:spcPts val="0"/>
              </a:spcBef>
              <a:spcAft>
                <a:spcPts val="0"/>
              </a:spcAft>
              <a:buFont typeface="Arial" panose="020B0604020202020204" pitchFamily="34" charset="0"/>
              <a:buChar char="•"/>
            </a:pPr>
            <a:r>
              <a:rPr lang="en-US" sz="3200" dirty="0">
                <a:effectLst/>
                <a:latin typeface="+mn-lt"/>
                <a:ea typeface="Times New Roman" panose="02020603050405020304" pitchFamily="18" charset="0"/>
              </a:rPr>
              <a:t>Why? </a:t>
            </a:r>
            <a:r>
              <a:rPr lang="en-US" sz="3200" dirty="0">
                <a:latin typeface="+mn-lt"/>
                <a:ea typeface="Times New Roman" panose="02020603050405020304" pitchFamily="18" charset="0"/>
              </a:rPr>
              <a:t>C</a:t>
            </a:r>
            <a:r>
              <a:rPr lang="en-US" sz="3200" dirty="0">
                <a:effectLst/>
                <a:latin typeface="+mn-lt"/>
                <a:ea typeface="Times New Roman" panose="02020603050405020304" pitchFamily="18" charset="0"/>
              </a:rPr>
              <a:t>hi-square is employed to determine whether an association exists between two categorical variables; the OR </a:t>
            </a:r>
            <a:r>
              <a:rPr lang="en-US" sz="3200" dirty="0">
                <a:latin typeface="+mn-lt"/>
              </a:rPr>
              <a:t>shows the </a:t>
            </a:r>
            <a:r>
              <a:rPr lang="en-US" sz="3200" b="1" i="1" dirty="0">
                <a:latin typeface="+mn-lt"/>
              </a:rPr>
              <a:t>strength</a:t>
            </a:r>
            <a:r>
              <a:rPr lang="en-US" sz="3200" dirty="0">
                <a:latin typeface="+mn-lt"/>
              </a:rPr>
              <a:t> and </a:t>
            </a:r>
            <a:r>
              <a:rPr lang="en-US" sz="3200" b="1" i="1" dirty="0">
                <a:latin typeface="+mn-lt"/>
              </a:rPr>
              <a:t>direction</a:t>
            </a:r>
            <a:r>
              <a:rPr lang="en-US" sz="3200" dirty="0">
                <a:latin typeface="+mn-lt"/>
              </a:rPr>
              <a:t> of the association.</a:t>
            </a: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endParaRPr lang="en-US" sz="3200" dirty="0">
              <a:latin typeface="+mn-lt"/>
              <a:ea typeface="Times New Roman" panose="02020603050405020304" pitchFamily="18" charset="0"/>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r>
              <a:rPr lang="en-US" sz="3200" dirty="0">
                <a:effectLst/>
                <a:latin typeface="+mn-lt"/>
                <a:ea typeface="Times New Roman" panose="02020603050405020304" pitchFamily="18" charset="0"/>
              </a:rPr>
              <a:t> </a:t>
            </a:r>
          </a:p>
        </p:txBody>
      </p:sp>
    </p:spTree>
    <p:extLst>
      <p:ext uri="{BB962C8B-B14F-4D97-AF65-F5344CB8AC3E}">
        <p14:creationId xmlns:p14="http://schemas.microsoft.com/office/powerpoint/2010/main" val="13066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7">
            <a:extLst>
              <a:ext uri="{FF2B5EF4-FFF2-40B4-BE49-F238E27FC236}">
                <a16:creationId xmlns:a16="http://schemas.microsoft.com/office/drawing/2014/main" id="{32B4C8CA-B7D3-D941-BDDE-995ABF234D60}"/>
              </a:ext>
            </a:extLst>
          </p:cNvPr>
          <p:cNvSpPr txBox="1">
            <a:spLocks noChangeArrowheads="1"/>
          </p:cNvSpPr>
          <p:nvPr/>
        </p:nvSpPr>
        <p:spPr bwMode="auto">
          <a:xfrm>
            <a:off x="6781800" y="4457581"/>
            <a:ext cx="1905000" cy="800219"/>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200" b="1" dirty="0">
                <a:solidFill>
                  <a:srgbClr val="002060"/>
                </a:solidFill>
                <a:effectLst/>
                <a:latin typeface="Candara" panose="020E0502030303020204" pitchFamily="34" charset="0"/>
                <a:ea typeface="Times New Roman" panose="02020603050405020304" pitchFamily="18" charset="0"/>
              </a:rPr>
              <a:t>Since </a:t>
            </a:r>
            <a:r>
              <a:rPr lang="en-US" sz="1200" b="1" i="1" dirty="0">
                <a:solidFill>
                  <a:srgbClr val="002060"/>
                </a:solidFill>
                <a:effectLst/>
                <a:latin typeface="Candara" panose="020E0502030303020204" pitchFamily="34" charset="0"/>
                <a:ea typeface="Times New Roman" panose="02020603050405020304" pitchFamily="18" charset="0"/>
              </a:rPr>
              <a:t>p</a:t>
            </a:r>
            <a:r>
              <a:rPr lang="en-US" sz="1200" b="1" dirty="0">
                <a:solidFill>
                  <a:srgbClr val="002060"/>
                </a:solidFill>
                <a:latin typeface="Candara" panose="020E0502030303020204" pitchFamily="34" charset="0"/>
                <a:ea typeface="Times New Roman" panose="02020603050405020304" pitchFamily="18" charset="0"/>
              </a:rPr>
              <a:t>&gt;</a:t>
            </a:r>
            <a:r>
              <a:rPr lang="en-US" sz="1200" b="1" dirty="0">
                <a:solidFill>
                  <a:srgbClr val="002060"/>
                </a:solidFill>
                <a:effectLst/>
                <a:latin typeface="Candara" panose="020E0502030303020204" pitchFamily="34" charset="0"/>
                <a:ea typeface="Times New Roman" panose="02020603050405020304" pitchFamily="18" charset="0"/>
              </a:rPr>
              <a:t> 0.05, insufficient</a:t>
            </a:r>
          </a:p>
          <a:p>
            <a:pPr marL="0" marR="0" algn="ctr">
              <a:spcBef>
                <a:spcPts val="0"/>
              </a:spcBef>
              <a:spcAft>
                <a:spcPts val="0"/>
              </a:spcAft>
            </a:pPr>
            <a:r>
              <a:rPr lang="en-US" sz="1200" b="1" dirty="0">
                <a:solidFill>
                  <a:srgbClr val="002060"/>
                </a:solidFill>
                <a:latin typeface="Candara" panose="020E0502030303020204" pitchFamily="34" charset="0"/>
                <a:ea typeface="Times New Roman" panose="02020603050405020304" pitchFamily="18" charset="0"/>
              </a:rPr>
              <a:t>evidence to conclude gender difference in prevalent hypertension </a:t>
            </a:r>
            <a:endParaRPr lang="en-US" sz="1200" b="1" dirty="0">
              <a:solidFill>
                <a:srgbClr val="002060"/>
              </a:solidFill>
              <a:effectLst/>
              <a:latin typeface="Candara" panose="020E0502030303020204" pitchFamily="34" charset="0"/>
              <a:ea typeface="Times New Roman" panose="02020603050405020304" pitchFamily="18" charset="0"/>
            </a:endParaRPr>
          </a:p>
        </p:txBody>
      </p:sp>
      <p:graphicFrame>
        <p:nvGraphicFramePr>
          <p:cNvPr id="10" name="Object 9">
            <a:extLst>
              <a:ext uri="{FF2B5EF4-FFF2-40B4-BE49-F238E27FC236}">
                <a16:creationId xmlns:a16="http://schemas.microsoft.com/office/drawing/2014/main" id="{AC6FB368-4E08-B741-A7CE-D561388CD835}"/>
              </a:ext>
            </a:extLst>
          </p:cNvPr>
          <p:cNvGraphicFramePr>
            <a:graphicFrameLocks noChangeAspect="1"/>
          </p:cNvGraphicFramePr>
          <p:nvPr>
            <p:extLst>
              <p:ext uri="{D42A27DB-BD31-4B8C-83A1-F6EECF244321}">
                <p14:modId xmlns:p14="http://schemas.microsoft.com/office/powerpoint/2010/main" val="1545123243"/>
              </p:ext>
            </p:extLst>
          </p:nvPr>
        </p:nvGraphicFramePr>
        <p:xfrm>
          <a:off x="457200" y="571500"/>
          <a:ext cx="7772400" cy="5715000"/>
        </p:xfrm>
        <a:graphic>
          <a:graphicData uri="http://schemas.openxmlformats.org/presentationml/2006/ole">
            <mc:AlternateContent xmlns:mc="http://schemas.openxmlformats.org/markup-compatibility/2006">
              <mc:Choice xmlns:v="urn:schemas-microsoft-com:vml" Requires="v">
                <p:oleObj spid="_x0000_s45112" name="Document" r:id="rId3" imgW="5943600" imgH="5715000" progId="Word.Document.12">
                  <p:embed/>
                </p:oleObj>
              </mc:Choice>
              <mc:Fallback>
                <p:oleObj name="Document" r:id="rId3" imgW="5943600" imgH="5715000" progId="Word.Document.12">
                  <p:embed/>
                  <p:pic>
                    <p:nvPicPr>
                      <p:cNvPr id="0" name=""/>
                      <p:cNvPicPr/>
                      <p:nvPr/>
                    </p:nvPicPr>
                    <p:blipFill>
                      <a:blip r:embed="rId4"/>
                      <a:stretch>
                        <a:fillRect/>
                      </a:stretch>
                    </p:blipFill>
                    <p:spPr>
                      <a:xfrm>
                        <a:off x="457200" y="571500"/>
                        <a:ext cx="7772400" cy="5715000"/>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FE8C854E-7759-7241-B045-531AC5AD3BEE}"/>
              </a:ext>
            </a:extLst>
          </p:cNvPr>
          <p:cNvSpPr>
            <a:spLocks noGrp="1"/>
          </p:cNvSpPr>
          <p:nvPr>
            <p:ph type="title"/>
          </p:nvPr>
        </p:nvSpPr>
        <p:spPr>
          <a:xfrm>
            <a:off x="457200" y="152400"/>
            <a:ext cx="8229600" cy="1143000"/>
          </a:xfrm>
        </p:spPr>
        <p:txBody>
          <a:bodyPr/>
          <a:lstStyle/>
          <a:p>
            <a:r>
              <a:rPr lang="en-US" b="1" i="1" dirty="0"/>
              <a:t>Exercise #1: Results</a:t>
            </a:r>
            <a:br>
              <a:rPr lang="en-US" dirty="0"/>
            </a:br>
            <a:endParaRPr lang="en-US" dirty="0"/>
          </a:p>
        </p:txBody>
      </p:sp>
      <p:sp>
        <p:nvSpPr>
          <p:cNvPr id="12" name="Text Box 77">
            <a:extLst>
              <a:ext uri="{FF2B5EF4-FFF2-40B4-BE49-F238E27FC236}">
                <a16:creationId xmlns:a16="http://schemas.microsoft.com/office/drawing/2014/main" id="{D152DB7C-A70E-A24A-B869-19114F061E23}"/>
              </a:ext>
            </a:extLst>
          </p:cNvPr>
          <p:cNvSpPr txBox="1">
            <a:spLocks noChangeArrowheads="1"/>
          </p:cNvSpPr>
          <p:nvPr/>
        </p:nvSpPr>
        <p:spPr bwMode="auto">
          <a:xfrm>
            <a:off x="7162800" y="597230"/>
            <a:ext cx="1838325" cy="5334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latin typeface="Candara" panose="020E0502030303020204" pitchFamily="34" charset="0"/>
                <a:ea typeface="Times New Roman" panose="02020603050405020304" pitchFamily="18" charset="0"/>
              </a:rPr>
              <a:t>32.1% F vs 32.5% M</a:t>
            </a:r>
          </a:p>
          <a:p>
            <a:pPr marL="0" marR="0" algn="ctr">
              <a:spcBef>
                <a:spcPts val="0"/>
              </a:spcBef>
              <a:spcAft>
                <a:spcPts val="0"/>
              </a:spcAft>
            </a:pPr>
            <a:r>
              <a:rPr lang="en-US" sz="1600" b="1" dirty="0">
                <a:solidFill>
                  <a:srgbClr val="002060"/>
                </a:solidFill>
                <a:latin typeface="Candara" panose="020E0502030303020204" pitchFamily="34" charset="0"/>
                <a:ea typeface="Times New Roman" panose="02020603050405020304" pitchFamily="18" charset="0"/>
              </a:rPr>
              <a:t>have prevhyp1</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56A714A1-E6A6-8F4E-B1B0-8FB45FF23A2E}"/>
              </a:ext>
            </a:extLst>
          </p:cNvPr>
          <p:cNvCxnSpPr>
            <a:cxnSpLocks/>
            <a:endCxn id="17" idx="6"/>
          </p:cNvCxnSpPr>
          <p:nvPr/>
        </p:nvCxnSpPr>
        <p:spPr>
          <a:xfrm flipH="1">
            <a:off x="5791200" y="914400"/>
            <a:ext cx="1447800" cy="78105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69A63A6-F554-5C42-8E1B-D86263AB9D15}"/>
              </a:ext>
            </a:extLst>
          </p:cNvPr>
          <p:cNvSpPr/>
          <p:nvPr/>
        </p:nvSpPr>
        <p:spPr>
          <a:xfrm>
            <a:off x="4800600" y="1524000"/>
            <a:ext cx="9906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33168E6-6C31-794E-A1C0-73453622FA0F}"/>
              </a:ext>
            </a:extLst>
          </p:cNvPr>
          <p:cNvSpPr/>
          <p:nvPr/>
        </p:nvSpPr>
        <p:spPr>
          <a:xfrm>
            <a:off x="4844143" y="2438400"/>
            <a:ext cx="914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5D1573DD-3876-2B43-B5F0-D7AF3817CAAB}"/>
              </a:ext>
            </a:extLst>
          </p:cNvPr>
          <p:cNvCxnSpPr>
            <a:cxnSpLocks/>
            <a:endCxn id="19" idx="6"/>
          </p:cNvCxnSpPr>
          <p:nvPr/>
        </p:nvCxnSpPr>
        <p:spPr>
          <a:xfrm flipH="1">
            <a:off x="5758543" y="900793"/>
            <a:ext cx="2617520" cy="1651907"/>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 Box 77">
            <a:extLst>
              <a:ext uri="{FF2B5EF4-FFF2-40B4-BE49-F238E27FC236}">
                <a16:creationId xmlns:a16="http://schemas.microsoft.com/office/drawing/2014/main" id="{DFC270AE-17EA-A048-8029-25CC1EF6B9C7}"/>
              </a:ext>
            </a:extLst>
          </p:cNvPr>
          <p:cNvSpPr txBox="1">
            <a:spLocks noChangeArrowheads="1"/>
          </p:cNvSpPr>
          <p:nvPr/>
        </p:nvSpPr>
        <p:spPr bwMode="auto">
          <a:xfrm>
            <a:off x="6135770" y="3737387"/>
            <a:ext cx="2093830" cy="5334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This is the Chi-Square test value</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802ACBBE-7758-D94D-A68D-478551687A16}"/>
              </a:ext>
            </a:extLst>
          </p:cNvPr>
          <p:cNvCxnSpPr>
            <a:cxnSpLocks/>
            <a:endCxn id="25" idx="7"/>
          </p:cNvCxnSpPr>
          <p:nvPr/>
        </p:nvCxnSpPr>
        <p:spPr>
          <a:xfrm flipH="1">
            <a:off x="4045930" y="3921331"/>
            <a:ext cx="2089840" cy="4091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89D39A1-8828-A64C-B130-62FBBDDF1F37}"/>
              </a:ext>
            </a:extLst>
          </p:cNvPr>
          <p:cNvSpPr/>
          <p:nvPr/>
        </p:nvSpPr>
        <p:spPr>
          <a:xfrm>
            <a:off x="3200400" y="4280312"/>
            <a:ext cx="9906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3765C042-2910-D14F-A128-CE1A90D2A525}"/>
              </a:ext>
            </a:extLst>
          </p:cNvPr>
          <p:cNvCxnSpPr>
            <a:cxnSpLocks/>
            <a:stCxn id="29" idx="1"/>
            <a:endCxn id="34" idx="5"/>
          </p:cNvCxnSpPr>
          <p:nvPr/>
        </p:nvCxnSpPr>
        <p:spPr>
          <a:xfrm flipH="1" flipV="1">
            <a:off x="5466882" y="4573653"/>
            <a:ext cx="1314918" cy="28403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66BE03A-B47C-AF40-AC63-12A0A5668E95}"/>
              </a:ext>
            </a:extLst>
          </p:cNvPr>
          <p:cNvSpPr/>
          <p:nvPr/>
        </p:nvSpPr>
        <p:spPr>
          <a:xfrm>
            <a:off x="4686393" y="4378531"/>
            <a:ext cx="914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14">
            <a:extLst>
              <a:ext uri="{FF2B5EF4-FFF2-40B4-BE49-F238E27FC236}">
                <a16:creationId xmlns:a16="http://schemas.microsoft.com/office/drawing/2014/main" id="{A81345CA-F8F5-0A42-9688-1A38FC613B10}"/>
              </a:ext>
            </a:extLst>
          </p:cNvPr>
          <p:cNvSpPr txBox="1">
            <a:spLocks noChangeArrowheads="1"/>
          </p:cNvSpPr>
          <p:nvPr/>
        </p:nvSpPr>
        <p:spPr bwMode="auto">
          <a:xfrm>
            <a:off x="2953834" y="5956592"/>
            <a:ext cx="2386012" cy="47625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a:solidFill>
                  <a:schemeClr val="tx2"/>
                </a:solidFill>
                <a:effectLst/>
                <a:latin typeface="Candara" panose="020E0502030303020204" pitchFamily="34" charset="0"/>
                <a:ea typeface="Times New Roman" panose="02020603050405020304" pitchFamily="18" charset="0"/>
              </a:rPr>
              <a:t>OR is nonsignificant because </a:t>
            </a:r>
          </a:p>
          <a:p>
            <a:pPr marL="0" marR="0" algn="ctr">
              <a:spcBef>
                <a:spcPts val="0"/>
              </a:spcBef>
              <a:spcAft>
                <a:spcPts val="0"/>
              </a:spcAft>
            </a:pPr>
            <a:r>
              <a:rPr lang="en-US" sz="1400" b="1" dirty="0">
                <a:solidFill>
                  <a:schemeClr val="tx2"/>
                </a:solidFill>
                <a:effectLst/>
                <a:latin typeface="Candara" panose="020E0502030303020204" pitchFamily="34" charset="0"/>
                <a:ea typeface="Times New Roman" panose="02020603050405020304" pitchFamily="18" charset="0"/>
              </a:rPr>
              <a:t>95% CI </a:t>
            </a:r>
            <a:r>
              <a:rPr lang="en-US" sz="1400" b="1" dirty="0">
                <a:solidFill>
                  <a:schemeClr val="tx2"/>
                </a:solidFill>
                <a:latin typeface="Candara" panose="020E0502030303020204" pitchFamily="34" charset="0"/>
                <a:ea typeface="Times New Roman" panose="02020603050405020304" pitchFamily="18" charset="0"/>
              </a:rPr>
              <a:t>in</a:t>
            </a:r>
            <a:r>
              <a:rPr lang="en-US" sz="1400" b="1" dirty="0">
                <a:solidFill>
                  <a:schemeClr val="tx2"/>
                </a:solidFill>
                <a:effectLst/>
                <a:latin typeface="Candara" panose="020E0502030303020204" pitchFamily="34" charset="0"/>
                <a:ea typeface="Times New Roman" panose="02020603050405020304" pitchFamily="18" charset="0"/>
              </a:rPr>
              <a:t>cludes value of one!</a:t>
            </a:r>
          </a:p>
        </p:txBody>
      </p:sp>
      <p:sp>
        <p:nvSpPr>
          <p:cNvPr id="37" name="Oval 36">
            <a:extLst>
              <a:ext uri="{FF2B5EF4-FFF2-40B4-BE49-F238E27FC236}">
                <a16:creationId xmlns:a16="http://schemas.microsoft.com/office/drawing/2014/main" id="{C37DDF08-57C3-5149-8F11-676427EDEC72}"/>
              </a:ext>
            </a:extLst>
          </p:cNvPr>
          <p:cNvSpPr/>
          <p:nvPr/>
        </p:nvSpPr>
        <p:spPr>
          <a:xfrm>
            <a:off x="4867040" y="5413410"/>
            <a:ext cx="1762359"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E1615EFD-4222-FB49-9403-40FBB9C84B6D}"/>
              </a:ext>
            </a:extLst>
          </p:cNvPr>
          <p:cNvCxnSpPr>
            <a:cxnSpLocks/>
            <a:stCxn id="37" idx="4"/>
          </p:cNvCxnSpPr>
          <p:nvPr/>
        </p:nvCxnSpPr>
        <p:spPr>
          <a:xfrm flipH="1">
            <a:off x="4676498" y="5756310"/>
            <a:ext cx="1071722" cy="18016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1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animBg="1"/>
      <p:bldP spid="17" grpId="0" animBg="1"/>
      <p:bldP spid="19" grpId="0" animBg="1"/>
      <p:bldP spid="22" grpId="0" animBg="1"/>
      <p:bldP spid="25" grpId="0" animBg="1"/>
      <p:bldP spid="34" grpId="0" animBg="1"/>
      <p:bldP spid="36"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81"/>
            <a:ext cx="8229600" cy="1143000"/>
          </a:xfrm>
        </p:spPr>
        <p:txBody>
          <a:bodyPr/>
          <a:lstStyle/>
          <a:p>
            <a:r>
              <a:rPr lang="en-US" b="1" i="1" dirty="0"/>
              <a:t>Exercise #2: Blood pressure taken on bare arm versus over clothing</a:t>
            </a:r>
            <a:br>
              <a:rPr lang="en-US" dirty="0"/>
            </a:br>
            <a:br>
              <a:rPr lang="en-US" dirty="0"/>
            </a:br>
            <a:endParaRPr lang="en-US" dirty="0"/>
          </a:p>
        </p:txBody>
      </p:sp>
      <p:sp>
        <p:nvSpPr>
          <p:cNvPr id="3" name="Content Placeholder 2"/>
          <p:cNvSpPr>
            <a:spLocks noGrp="1"/>
          </p:cNvSpPr>
          <p:nvPr>
            <p:ph idx="1"/>
          </p:nvPr>
        </p:nvSpPr>
        <p:spPr>
          <a:xfrm>
            <a:off x="468086" y="1991610"/>
            <a:ext cx="8229600" cy="761999"/>
          </a:xfrm>
        </p:spPr>
        <p:txBody>
          <a:bodyPr/>
          <a:lstStyle/>
          <a:p>
            <a:r>
              <a:rPr lang="en-US" dirty="0"/>
              <a:t>What test should be performed?</a:t>
            </a:r>
          </a:p>
          <a:p>
            <a:endParaRPr lang="en-US" dirty="0"/>
          </a:p>
        </p:txBody>
      </p:sp>
      <p:sp>
        <p:nvSpPr>
          <p:cNvPr id="4" name="Content Placeholder 2"/>
          <p:cNvSpPr txBox="1">
            <a:spLocks/>
          </p:cNvSpPr>
          <p:nvPr/>
        </p:nvSpPr>
        <p:spPr bwMode="auto">
          <a:xfrm>
            <a:off x="468086" y="2971800"/>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Paired-samples t-test</a:t>
            </a:r>
          </a:p>
          <a:p>
            <a:endParaRPr lang="en-US" dirty="0"/>
          </a:p>
        </p:txBody>
      </p:sp>
      <p:sp>
        <p:nvSpPr>
          <p:cNvPr id="5" name="Rectangle 4"/>
          <p:cNvSpPr/>
          <p:nvPr/>
        </p:nvSpPr>
        <p:spPr>
          <a:xfrm>
            <a:off x="457200" y="3878715"/>
            <a:ext cx="8153400" cy="4524315"/>
          </a:xfrm>
          <a:prstGeom prst="rect">
            <a:avLst/>
          </a:prstGeom>
        </p:spPr>
        <p:txBody>
          <a:bodyPr wrap="square">
            <a:spAutoFit/>
          </a:bodyPr>
          <a:lstStyle/>
          <a:p>
            <a:pPr marL="457200" indent="-457200">
              <a:spcBef>
                <a:spcPts val="0"/>
              </a:spcBef>
              <a:spcAft>
                <a:spcPts val="0"/>
              </a:spcAft>
              <a:buFont typeface="Arial" panose="020B0604020202020204" pitchFamily="34" charset="0"/>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Why? </a:t>
            </a:r>
            <a:r>
              <a:rPr lang="en-US" sz="3200" dirty="0">
                <a:latin typeface="Calibri" panose="020F0502020204030204" pitchFamily="34" charset="0"/>
                <a:cs typeface="Calibri" panose="020F0502020204030204" pitchFamily="34" charset="0"/>
              </a:rPr>
              <a:t>We have related samples of continuous data; that is, the subjects are the same group with two measurements (bare and sleeved arm) collected on each.</a:t>
            </a:r>
          </a:p>
          <a:p>
            <a:pPr marL="457200" marR="0" indent="-457200">
              <a:spcBef>
                <a:spcPts val="0"/>
              </a:spcBef>
              <a:spcAft>
                <a:spcPts val="0"/>
              </a:spcAft>
              <a:buFont typeface="Arial" panose="020B0604020202020204" pitchFamily="34" charset="0"/>
              <a:buChar char="•"/>
            </a:pPr>
            <a:endParaRPr lang="en-US" sz="3200" dirty="0">
              <a:latin typeface="+mn-lt"/>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endParaRPr lang="en-US" sz="3200" dirty="0">
              <a:latin typeface="+mn-lt"/>
              <a:ea typeface="Times New Roman" panose="02020603050405020304" pitchFamily="18" charset="0"/>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r>
              <a:rPr lang="en-US" sz="3200" dirty="0">
                <a:effectLst/>
                <a:latin typeface="+mn-lt"/>
                <a:ea typeface="Times New Roman" panose="02020603050405020304" pitchFamily="18" charset="0"/>
              </a:rPr>
              <a:t> </a:t>
            </a:r>
          </a:p>
        </p:txBody>
      </p:sp>
    </p:spTree>
    <p:extLst>
      <p:ext uri="{BB962C8B-B14F-4D97-AF65-F5344CB8AC3E}">
        <p14:creationId xmlns:p14="http://schemas.microsoft.com/office/powerpoint/2010/main" val="32475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Exercise #2: Results</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2821976"/>
              </p:ext>
            </p:extLst>
          </p:nvPr>
        </p:nvGraphicFramePr>
        <p:xfrm>
          <a:off x="1524000" y="1417638"/>
          <a:ext cx="6400800" cy="1364062"/>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6623">
                  <a:extLst>
                    <a:ext uri="{9D8B030D-6E8A-4147-A177-3AD203B41FA5}">
                      <a16:colId xmlns:a16="http://schemas.microsoft.com/office/drawing/2014/main" val="20002"/>
                    </a:ext>
                  </a:extLst>
                </a:gridCol>
                <a:gridCol w="1101035">
                  <a:extLst>
                    <a:ext uri="{9D8B030D-6E8A-4147-A177-3AD203B41FA5}">
                      <a16:colId xmlns:a16="http://schemas.microsoft.com/office/drawing/2014/main" val="20003"/>
                    </a:ext>
                  </a:extLst>
                </a:gridCol>
                <a:gridCol w="1258942">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295288">
                <a:tc gridSpan="6">
                  <a:txBody>
                    <a:bodyPr/>
                    <a:lstStyle/>
                    <a:p>
                      <a:pPr marL="38100" marR="38100" algn="ctr">
                        <a:lnSpc>
                          <a:spcPts val="1600"/>
                        </a:lnSpc>
                        <a:spcBef>
                          <a:spcPts val="0"/>
                        </a:spcBef>
                        <a:spcAft>
                          <a:spcPts val="0"/>
                        </a:spcAft>
                      </a:pPr>
                      <a:r>
                        <a:rPr lang="en-US" sz="2000" b="1"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Paired Samples Statistics</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6874">
                <a:tc gridSpan="2">
                  <a:txBody>
                    <a:bodyPr/>
                    <a:lstStyle/>
                    <a:p>
                      <a:pPr marL="0" marR="0">
                        <a:lnSpc>
                          <a:spcPct val="115000"/>
                        </a:lnSpc>
                        <a:spcBef>
                          <a:spcPts val="0"/>
                        </a:spcBef>
                        <a:spcAft>
                          <a:spcPts val="0"/>
                        </a:spcAft>
                      </a:pPr>
                      <a:r>
                        <a:rPr lang="en-US" sz="2000" dirty="0">
                          <a:effectLst/>
                          <a:latin typeface="Georgia" panose="02040502050405020303" pitchFamily="18" charset="0"/>
                          <a:ea typeface="Calibri" panose="020F0502020204030204" pitchFamily="34" charset="0"/>
                          <a:cs typeface="Times New Roman" panose="02020603050405020304" pitchFamily="18" charset="0"/>
                        </a:rPr>
                        <a:t> </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Mean</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N</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SD</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SEM</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5950">
                <a:tc rowSpan="2">
                  <a:txBody>
                    <a:bodyPr/>
                    <a:lstStyle/>
                    <a:p>
                      <a:pPr marL="38100" marR="38100">
                        <a:lnSpc>
                          <a:spcPts val="1600"/>
                        </a:lnSpc>
                        <a:spcBef>
                          <a:spcPts val="0"/>
                        </a:spcBef>
                        <a:spcAft>
                          <a:spcPts val="0"/>
                        </a:spcAft>
                      </a:pP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bare</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138.68</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25</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10.032</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2.006</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5950">
                <a:tc vMerge="1">
                  <a:txBody>
                    <a:bodyPr/>
                    <a:lstStyle/>
                    <a:p>
                      <a:endParaRPr lang="en-US"/>
                    </a:p>
                  </a:txBody>
                  <a:tcPr/>
                </a:tc>
                <a:tc>
                  <a:txBody>
                    <a:bodyPr/>
                    <a:lstStyle/>
                    <a:p>
                      <a:pPr marL="38100" marR="38100">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sleeve</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140.20</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25</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10.017</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2.003</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27615906"/>
              </p:ext>
            </p:extLst>
          </p:nvPr>
        </p:nvGraphicFramePr>
        <p:xfrm>
          <a:off x="457200" y="3048000"/>
          <a:ext cx="8229600" cy="1665605"/>
        </p:xfrm>
        <a:graphic>
          <a:graphicData uri="http://schemas.openxmlformats.org/drawingml/2006/table">
            <a:tbl>
              <a:tblPr/>
              <a:tblGrid>
                <a:gridCol w="254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1752600">
                  <a:extLst>
                    <a:ext uri="{9D8B030D-6E8A-4147-A177-3AD203B41FA5}">
                      <a16:colId xmlns:a16="http://schemas.microsoft.com/office/drawing/2014/main" val="20009"/>
                    </a:ext>
                  </a:extLst>
                </a:gridCol>
              </a:tblGrid>
              <a:tr h="0">
                <a:tc gridSpan="10">
                  <a:txBody>
                    <a:bodyPr/>
                    <a:lstStyle/>
                    <a:p>
                      <a:pPr marL="38100" marR="38100" algn="ctr">
                        <a:lnSpc>
                          <a:spcPts val="1600"/>
                        </a:lnSpc>
                        <a:spcBef>
                          <a:spcPts val="0"/>
                        </a:spcBef>
                        <a:spcAft>
                          <a:spcPts val="0"/>
                        </a:spcAft>
                      </a:pPr>
                      <a:endParaRPr lang="en-US" sz="2000" b="1"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endParaRPr>
                    </a:p>
                    <a:p>
                      <a:pPr marL="38100" marR="38100" algn="ctr">
                        <a:lnSpc>
                          <a:spcPts val="1600"/>
                        </a:lnSpc>
                        <a:spcBef>
                          <a:spcPts val="0"/>
                        </a:spcBef>
                        <a:spcAft>
                          <a:spcPts val="0"/>
                        </a:spcAft>
                      </a:pPr>
                      <a:r>
                        <a:rPr lang="en-US" sz="2000" b="1"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Paired Samples Test</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rowSpan="3" gridSpan="2">
                  <a:txBody>
                    <a:bodyPr/>
                    <a:lstStyle/>
                    <a:p>
                      <a:pPr marL="0" marR="0">
                        <a:lnSpc>
                          <a:spcPct val="115000"/>
                        </a:lnSpc>
                        <a:spcBef>
                          <a:spcPts val="0"/>
                        </a:spcBef>
                        <a:spcAft>
                          <a:spcPts val="0"/>
                        </a:spcAft>
                      </a:pPr>
                      <a:r>
                        <a:rPr lang="en-US" sz="2000" dirty="0">
                          <a:effectLst/>
                          <a:latin typeface="Georgia" panose="02040502050405020303" pitchFamily="18" charset="0"/>
                          <a:ea typeface="Calibri" panose="020F0502020204030204" pitchFamily="34" charset="0"/>
                          <a:cs typeface="Times New Roman" panose="02020603050405020304" pitchFamily="18" charset="0"/>
                        </a:rPr>
                        <a:t> </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n-US"/>
                    </a:p>
                  </a:txBody>
                  <a:tcPr/>
                </a:tc>
                <a:tc gridSpan="5">
                  <a:txBody>
                    <a:bodyPr/>
                    <a:lstStyle/>
                    <a:p>
                      <a:pPr marL="38100" marR="38100" algn="ctr">
                        <a:lnSpc>
                          <a:spcPts val="1600"/>
                        </a:lnSpc>
                        <a:spcBef>
                          <a:spcPts val="0"/>
                        </a:spcBef>
                        <a:spcAft>
                          <a:spcPts val="0"/>
                        </a:spcAft>
                      </a:pPr>
                      <a:endPar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endParaRPr>
                    </a:p>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                                Paired Differences</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t</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df</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Sig. (2-tailed)</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gridSpan="2" vMerge="1">
                  <a:txBody>
                    <a:bodyPr/>
                    <a:lstStyle/>
                    <a:p>
                      <a:endParaRPr lang="en-US"/>
                    </a:p>
                  </a:txBody>
                  <a:tcPr/>
                </a:tc>
                <a:tc hMerge="1" vMerge="1">
                  <a:txBody>
                    <a:bodyPr/>
                    <a:lstStyle/>
                    <a:p>
                      <a:endParaRPr lang="en-US"/>
                    </a:p>
                  </a:txBody>
                  <a:tcPr/>
                </a:tc>
                <a:tc rowSpan="2">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Mean</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SD</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SEM</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95% CI</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Lower</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Upper</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0">
                <a:tc>
                  <a:txBody>
                    <a:bodyPr/>
                    <a:lstStyle/>
                    <a:p>
                      <a:pPr marL="38100" marR="38100">
                        <a:lnSpc>
                          <a:spcPts val="16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Bef>
                          <a:spcPts val="0"/>
                        </a:spcBef>
                        <a:spcAft>
                          <a:spcPts val="0"/>
                        </a:spcAft>
                      </a:pPr>
                      <a:r>
                        <a:rPr lang="en-US" sz="2000" dirty="0">
                          <a:solidFill>
                            <a:srgbClr val="264A60"/>
                          </a:solidFill>
                          <a:effectLst/>
                          <a:latin typeface="Georgia" panose="02040502050405020303" pitchFamily="18" charset="0"/>
                          <a:ea typeface="Calibri" panose="020F0502020204030204" pitchFamily="34" charset="0"/>
                          <a:cs typeface="Times New Roman" panose="02020603050405020304" pitchFamily="18" charset="0"/>
                        </a:rPr>
                        <a:t>bare - sleeve</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-1.520</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3.331</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.666</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-2.895</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-.145</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-2.282</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24</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dirty="0">
                          <a:solidFill>
                            <a:srgbClr val="010205"/>
                          </a:solidFill>
                          <a:effectLst/>
                          <a:latin typeface="Georgia" panose="02040502050405020303" pitchFamily="18" charset="0"/>
                          <a:ea typeface="Calibri" panose="020F0502020204030204" pitchFamily="34" charset="0"/>
                          <a:cs typeface="Times New Roman" panose="02020603050405020304" pitchFamily="18" charset="0"/>
                        </a:rPr>
                        <a:t>.032</a:t>
                      </a:r>
                      <a:endParaRPr lang="en-US" sz="20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Oval 9"/>
          <p:cNvSpPr/>
          <p:nvPr/>
        </p:nvSpPr>
        <p:spPr>
          <a:xfrm>
            <a:off x="5410200" y="4191000"/>
            <a:ext cx="1066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315200" y="4186646"/>
            <a:ext cx="1066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77"/>
          <p:cNvSpPr txBox="1">
            <a:spLocks noChangeArrowheads="1"/>
          </p:cNvSpPr>
          <p:nvPr/>
        </p:nvSpPr>
        <p:spPr bwMode="auto">
          <a:xfrm>
            <a:off x="2438400" y="4876800"/>
            <a:ext cx="1838325" cy="6096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This is the </a:t>
            </a:r>
            <a:r>
              <a:rPr lang="en-US" sz="1600" b="1" dirty="0">
                <a:solidFill>
                  <a:srgbClr val="002060"/>
                </a:solidFill>
                <a:latin typeface="Candara" panose="020E0502030303020204" pitchFamily="34" charset="0"/>
                <a:ea typeface="Times New Roman" panose="02020603050405020304" pitchFamily="18" charset="0"/>
              </a:rPr>
              <a:t>value of the paired t-test.</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28" name="Straight Connector 27"/>
          <p:cNvCxnSpPr/>
          <p:nvPr/>
        </p:nvCxnSpPr>
        <p:spPr>
          <a:xfrm flipH="1">
            <a:off x="4276726" y="4643846"/>
            <a:ext cx="1514474" cy="559394"/>
          </a:xfrm>
          <a:prstGeom prst="line">
            <a:avLst/>
          </a:prstGeom>
          <a:noFill/>
          <a:ln w="22225" cap="flat" cmpd="sng" algn="ctr">
            <a:solidFill>
              <a:sysClr val="windowText" lastClr="000000"/>
            </a:solidFill>
            <a:prstDash val="solid"/>
            <a:miter lim="800000"/>
          </a:ln>
          <a:effectLst/>
        </p:spPr>
      </p:cxnSp>
      <p:sp>
        <p:nvSpPr>
          <p:cNvPr id="29" name="Text Box 77"/>
          <p:cNvSpPr txBox="1">
            <a:spLocks noChangeArrowheads="1"/>
          </p:cNvSpPr>
          <p:nvPr/>
        </p:nvSpPr>
        <p:spPr bwMode="auto">
          <a:xfrm>
            <a:off x="5181600" y="5040020"/>
            <a:ext cx="2895600" cy="97978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latin typeface="Candara" panose="020E0502030303020204" pitchFamily="34" charset="0"/>
                <a:ea typeface="Times New Roman" panose="02020603050405020304" pitchFamily="18" charset="0"/>
              </a:rPr>
              <a:t>Since </a:t>
            </a:r>
            <a:r>
              <a:rPr lang="en-US" sz="1600" b="1" i="1" dirty="0">
                <a:solidFill>
                  <a:srgbClr val="002060"/>
                </a:solidFill>
                <a:latin typeface="Candara" panose="020E0502030303020204" pitchFamily="34" charset="0"/>
                <a:ea typeface="Times New Roman" panose="02020603050405020304" pitchFamily="18" charset="0"/>
              </a:rPr>
              <a:t>p </a:t>
            </a:r>
            <a:r>
              <a:rPr lang="en-US" sz="1600" b="1" dirty="0">
                <a:solidFill>
                  <a:srgbClr val="002060"/>
                </a:solidFill>
                <a:latin typeface="Candara" panose="020E0502030303020204" pitchFamily="34" charset="0"/>
                <a:ea typeface="Times New Roman" panose="02020603050405020304" pitchFamily="18" charset="0"/>
              </a:rPr>
              <a:t>&lt; 0.05, sufficient evidence to indicate difference in SBP between bare and sleeved arm conditions.  </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30" name="Straight Connector 29"/>
          <p:cNvCxnSpPr>
            <a:stCxn id="23" idx="4"/>
          </p:cNvCxnSpPr>
          <p:nvPr/>
        </p:nvCxnSpPr>
        <p:spPr>
          <a:xfrm flipH="1">
            <a:off x="6248400" y="4643846"/>
            <a:ext cx="1600200" cy="391820"/>
          </a:xfrm>
          <a:prstGeom prst="line">
            <a:avLst/>
          </a:prstGeom>
          <a:noFill/>
          <a:ln w="22225" cap="flat" cmpd="sng" algn="ctr">
            <a:solidFill>
              <a:sysClr val="windowText" lastClr="000000"/>
            </a:solidFill>
            <a:prstDash val="solid"/>
            <a:miter lim="800000"/>
          </a:ln>
          <a:effectLst/>
        </p:spPr>
      </p:cxnSp>
    </p:spTree>
    <p:extLst>
      <p:ext uri="{BB962C8B-B14F-4D97-AF65-F5344CB8AC3E}">
        <p14:creationId xmlns:p14="http://schemas.microsoft.com/office/powerpoint/2010/main" val="2481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7"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81"/>
            <a:ext cx="8229600" cy="1143000"/>
          </a:xfrm>
        </p:spPr>
        <p:txBody>
          <a:bodyPr/>
          <a:lstStyle/>
          <a:p>
            <a:r>
              <a:rPr lang="en-US" b="1" i="1" dirty="0"/>
              <a:t>Exercise #3:Total weight loss</a:t>
            </a:r>
            <a:br>
              <a:rPr lang="en-US" dirty="0"/>
            </a:br>
            <a:br>
              <a:rPr lang="en-US" dirty="0"/>
            </a:br>
            <a:endParaRPr lang="en-US" dirty="0"/>
          </a:p>
        </p:txBody>
      </p:sp>
      <p:sp>
        <p:nvSpPr>
          <p:cNvPr id="3" name="Content Placeholder 2"/>
          <p:cNvSpPr>
            <a:spLocks noGrp="1"/>
          </p:cNvSpPr>
          <p:nvPr>
            <p:ph idx="1"/>
          </p:nvPr>
        </p:nvSpPr>
        <p:spPr>
          <a:xfrm>
            <a:off x="468086" y="1991610"/>
            <a:ext cx="8229600" cy="761999"/>
          </a:xfrm>
        </p:spPr>
        <p:txBody>
          <a:bodyPr/>
          <a:lstStyle/>
          <a:p>
            <a:r>
              <a:rPr lang="en-US" dirty="0"/>
              <a:t>What test should be performed?</a:t>
            </a:r>
          </a:p>
          <a:p>
            <a:endParaRPr lang="en-US" dirty="0"/>
          </a:p>
        </p:txBody>
      </p:sp>
      <p:sp>
        <p:nvSpPr>
          <p:cNvPr id="4" name="Content Placeholder 2"/>
          <p:cNvSpPr txBox="1">
            <a:spLocks/>
          </p:cNvSpPr>
          <p:nvPr/>
        </p:nvSpPr>
        <p:spPr bwMode="auto">
          <a:xfrm>
            <a:off x="468086" y="2971800"/>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One-way analysis of variance</a:t>
            </a:r>
          </a:p>
          <a:p>
            <a:endParaRPr lang="en-US" dirty="0"/>
          </a:p>
        </p:txBody>
      </p:sp>
      <p:sp>
        <p:nvSpPr>
          <p:cNvPr id="5" name="Rectangle 4"/>
          <p:cNvSpPr/>
          <p:nvPr/>
        </p:nvSpPr>
        <p:spPr>
          <a:xfrm>
            <a:off x="457200" y="3878715"/>
            <a:ext cx="8153400" cy="4524315"/>
          </a:xfrm>
          <a:prstGeom prst="rect">
            <a:avLst/>
          </a:prstGeom>
        </p:spPr>
        <p:txBody>
          <a:bodyPr wrap="square">
            <a:spAutoFit/>
          </a:bodyPr>
          <a:lstStyle/>
          <a:p>
            <a:pPr marL="457200" indent="-457200">
              <a:spcBef>
                <a:spcPts val="0"/>
              </a:spcBef>
              <a:spcAft>
                <a:spcPts val="0"/>
              </a:spcAft>
              <a:buFont typeface="Arial" panose="020B0604020202020204" pitchFamily="34" charset="0"/>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Why? </a:t>
            </a:r>
            <a:r>
              <a:rPr lang="en-US" sz="3200" dirty="0">
                <a:latin typeface="Calibri" panose="020F0502020204030204" pitchFamily="34" charset="0"/>
                <a:cs typeface="Calibri" panose="020F0502020204030204" pitchFamily="34" charset="0"/>
              </a:rPr>
              <a:t>Because we are interested in analyzing differences in the mean of a continuous variable (weight loss) that has four independent groups.</a:t>
            </a:r>
          </a:p>
          <a:p>
            <a:pPr marL="457200" indent="-457200">
              <a:spcBef>
                <a:spcPts val="0"/>
              </a:spcBef>
              <a:spcAft>
                <a:spcPts val="0"/>
              </a:spcAft>
              <a:buFont typeface="Arial" panose="020B0604020202020204" pitchFamily="34" charset="0"/>
              <a:buChar char="•"/>
            </a:pPr>
            <a:endParaRPr lang="en-US" sz="3200" dirty="0">
              <a:latin typeface="+mn-lt"/>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endParaRPr lang="en-US" sz="3200" dirty="0">
              <a:latin typeface="+mn-lt"/>
              <a:ea typeface="Times New Roman" panose="02020603050405020304" pitchFamily="18" charset="0"/>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r>
              <a:rPr lang="en-US" sz="3200" dirty="0">
                <a:effectLst/>
                <a:latin typeface="+mn-lt"/>
                <a:ea typeface="Times New Roman" panose="02020603050405020304" pitchFamily="18" charset="0"/>
              </a:rPr>
              <a:t> </a:t>
            </a:r>
          </a:p>
        </p:txBody>
      </p:sp>
    </p:spTree>
    <p:extLst>
      <p:ext uri="{BB962C8B-B14F-4D97-AF65-F5344CB8AC3E}">
        <p14:creationId xmlns:p14="http://schemas.microsoft.com/office/powerpoint/2010/main" val="40411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Exercise #3: Results</a:t>
            </a:r>
            <a:br>
              <a:rPr lang="en-US"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51983109"/>
              </p:ext>
            </p:extLst>
          </p:nvPr>
        </p:nvGraphicFramePr>
        <p:xfrm>
          <a:off x="457200" y="838200"/>
          <a:ext cx="4953000" cy="2062480"/>
        </p:xfrm>
        <a:graphic>
          <a:graphicData uri="http://schemas.openxmlformats.org/drawingml/2006/table">
            <a:tbl>
              <a:tblPr/>
              <a:tblGrid>
                <a:gridCol w="1066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0">
                <a:tc gridSpan="5">
                  <a:txBody>
                    <a:bodyPr/>
                    <a:lstStyle/>
                    <a:p>
                      <a:pPr marL="38100" marR="38100">
                        <a:lnSpc>
                          <a:spcPct val="115000"/>
                        </a:lnSpc>
                        <a:spcBef>
                          <a:spcPts val="0"/>
                        </a:spcBef>
                        <a:spcAft>
                          <a:spcPts val="0"/>
                        </a:spcAft>
                      </a:pPr>
                      <a:r>
                        <a:rPr lang="en-US" sz="1600" b="1"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Descriptives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5">
                  <a:txBody>
                    <a:bodyPr/>
                    <a:lstStyle/>
                    <a:p>
                      <a:pPr marL="38100" marR="38100">
                        <a:lnSpc>
                          <a:spcPct val="115000"/>
                        </a:lnSpc>
                        <a:spcBef>
                          <a:spcPts val="0"/>
                        </a:spcBef>
                        <a:spcAft>
                          <a:spcPts val="0"/>
                        </a:spcAft>
                      </a:pPr>
                      <a:r>
                        <a:rPr lang="en-US" sz="1600"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wtloss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38100" marR="38100">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Mean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Bef>
                          <a:spcPts val="0"/>
                        </a:spcBef>
                        <a:spcAft>
                          <a:spcPts val="0"/>
                        </a:spcAft>
                      </a:pP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SD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Bef>
                          <a:spcPts val="0"/>
                        </a:spcBef>
                        <a:spcAft>
                          <a:spcPts val="0"/>
                        </a:spcAft>
                      </a:pP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SEM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38100" marR="38100">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group1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15000"/>
                        </a:lnSpc>
                        <a:spcBef>
                          <a:spcPts val="0"/>
                        </a:spcBef>
                        <a:spcAft>
                          <a:spcPts val="0"/>
                        </a:spcAft>
                      </a:pP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.7260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1.22712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.54879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0">
                <a:tc>
                  <a:txBody>
                    <a:bodyPr/>
                    <a:lstStyle/>
                    <a:p>
                      <a:pPr marL="38100" marR="38100">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group2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2.7200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1.81375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.81114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0">
                <a:tc>
                  <a:txBody>
                    <a:bodyPr/>
                    <a:lstStyle/>
                    <a:p>
                      <a:pPr marL="38100" marR="38100">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group3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1.6340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1.49011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.66640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0">
                <a:tc>
                  <a:txBody>
                    <a:bodyPr/>
                    <a:lstStyle/>
                    <a:p>
                      <a:pPr marL="38100" marR="38100">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group4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4.6260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1.58281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.70785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0">
                <a:tc>
                  <a:txBody>
                    <a:bodyPr/>
                    <a:lstStyle/>
                    <a:p>
                      <a:pPr marL="38100" marR="38100">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Total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2.4265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15000"/>
                        </a:lnSpc>
                        <a:spcBef>
                          <a:spcPts val="0"/>
                        </a:spcBef>
                        <a:spcAft>
                          <a:spcPts val="0"/>
                        </a:spcAft>
                      </a:pP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2.05584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15000"/>
                        </a:lnSpc>
                        <a:spcBef>
                          <a:spcPts val="0"/>
                        </a:spcBef>
                        <a:spcAft>
                          <a:spcPts val="0"/>
                        </a:spcAft>
                      </a:pP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.45970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98232991"/>
              </p:ext>
            </p:extLst>
          </p:nvPr>
        </p:nvGraphicFramePr>
        <p:xfrm>
          <a:off x="609600" y="2438400"/>
          <a:ext cx="6064250" cy="2182813"/>
        </p:xfrm>
        <a:graphic>
          <a:graphicData uri="http://schemas.openxmlformats.org/presentationml/2006/ole">
            <mc:AlternateContent xmlns:mc="http://schemas.openxmlformats.org/markup-compatibility/2006">
              <mc:Choice xmlns:v="urn:schemas-microsoft-com:vml" Requires="v">
                <p:oleObj spid="_x0000_s42055" name="Document" r:id="rId3" imgW="6064049" imgH="2182375" progId="Word.Document.12">
                  <p:embed/>
                </p:oleObj>
              </mc:Choice>
              <mc:Fallback>
                <p:oleObj name="Document" r:id="rId3" imgW="6064049" imgH="2182375" progId="Word.Document.12">
                  <p:embed/>
                  <p:pic>
                    <p:nvPicPr>
                      <p:cNvPr id="0" name=""/>
                      <p:cNvPicPr/>
                      <p:nvPr/>
                    </p:nvPicPr>
                    <p:blipFill>
                      <a:blip r:embed="rId4"/>
                      <a:stretch>
                        <a:fillRect/>
                      </a:stretch>
                    </p:blipFill>
                    <p:spPr>
                      <a:xfrm>
                        <a:off x="609600" y="2438400"/>
                        <a:ext cx="6064250" cy="2182813"/>
                      </a:xfrm>
                      <a:prstGeom prst="rect">
                        <a:avLst/>
                      </a:prstGeom>
                    </p:spPr>
                  </p:pic>
                </p:oleObj>
              </mc:Fallback>
            </mc:AlternateContent>
          </a:graphicData>
        </a:graphic>
      </p:graphicFrame>
      <p:sp>
        <p:nvSpPr>
          <p:cNvPr id="16" name="Text Box 101"/>
          <p:cNvSpPr txBox="1">
            <a:spLocks noChangeArrowheads="1"/>
          </p:cNvSpPr>
          <p:nvPr/>
        </p:nvSpPr>
        <p:spPr bwMode="auto">
          <a:xfrm>
            <a:off x="5440089" y="1524000"/>
            <a:ext cx="2865711" cy="1077218"/>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spAutoFit/>
          </a:bodyPr>
          <a:lstStyle/>
          <a:p>
            <a:pPr marL="0" marR="0" algn="ctr">
              <a:spcBef>
                <a:spcPts val="0"/>
              </a:spcBef>
              <a:spcAft>
                <a:spcPts val="0"/>
              </a:spcAft>
            </a:pPr>
            <a:r>
              <a:rPr lang="en-US" sz="1600" b="1" i="1" dirty="0">
                <a:solidFill>
                  <a:srgbClr val="002060"/>
                </a:solidFill>
                <a:latin typeface="Candara" panose="020E0502030303020204" pitchFamily="34" charset="0"/>
                <a:ea typeface="Times New Roman" panose="02020603050405020304" pitchFamily="18" charset="0"/>
              </a:rPr>
              <a:t>p</a:t>
            </a:r>
            <a:r>
              <a:rPr lang="en-US" sz="1600" b="1" dirty="0">
                <a:solidFill>
                  <a:srgbClr val="002060"/>
                </a:solidFill>
                <a:effectLst/>
                <a:latin typeface="Candara" panose="020E0502030303020204" pitchFamily="34" charset="0"/>
                <a:ea typeface="Times New Roman" panose="02020603050405020304" pitchFamily="18" charset="0"/>
              </a:rPr>
              <a:t> &lt; 0.05 indicates  statistically significant results;  thus subsequent post-hoc comparisons test needed </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17" name="Straight Connector 16"/>
          <p:cNvCxnSpPr>
            <a:cxnSpLocks/>
          </p:cNvCxnSpPr>
          <p:nvPr/>
        </p:nvCxnSpPr>
        <p:spPr>
          <a:xfrm flipH="1">
            <a:off x="6185263" y="2601218"/>
            <a:ext cx="928959" cy="1309941"/>
          </a:xfrm>
          <a:prstGeom prst="line">
            <a:avLst/>
          </a:prstGeom>
          <a:noFill/>
          <a:ln w="22225" cap="flat" cmpd="sng" algn="ctr">
            <a:solidFill>
              <a:sysClr val="windowText" lastClr="000000"/>
            </a:solidFill>
            <a:prstDash val="solid"/>
            <a:miter lim="800000"/>
          </a:ln>
          <a:effectLst/>
        </p:spPr>
      </p:cxnSp>
      <p:sp>
        <p:nvSpPr>
          <p:cNvPr id="19" name="Oval 18"/>
          <p:cNvSpPr/>
          <p:nvPr/>
        </p:nvSpPr>
        <p:spPr>
          <a:xfrm>
            <a:off x="5880461" y="3911159"/>
            <a:ext cx="609601" cy="275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77"/>
          <p:cNvSpPr txBox="1">
            <a:spLocks noChangeArrowheads="1"/>
          </p:cNvSpPr>
          <p:nvPr/>
        </p:nvSpPr>
        <p:spPr bwMode="auto">
          <a:xfrm>
            <a:off x="914400" y="5043765"/>
            <a:ext cx="3048001" cy="366435"/>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This is the </a:t>
            </a:r>
            <a:r>
              <a:rPr lang="en-US" sz="1600" b="1" dirty="0">
                <a:solidFill>
                  <a:srgbClr val="002060"/>
                </a:solidFill>
                <a:latin typeface="Candara" panose="020E0502030303020204" pitchFamily="34" charset="0"/>
                <a:ea typeface="Times New Roman" panose="02020603050405020304" pitchFamily="18" charset="0"/>
              </a:rPr>
              <a:t>ANOVA F- test statistic</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21" name="Straight Connector 20"/>
          <p:cNvCxnSpPr>
            <a:cxnSpLocks/>
            <a:endCxn id="20" idx="3"/>
          </p:cNvCxnSpPr>
          <p:nvPr/>
        </p:nvCxnSpPr>
        <p:spPr>
          <a:xfrm flipH="1">
            <a:off x="3962401" y="4186999"/>
            <a:ext cx="1477690" cy="1039984"/>
          </a:xfrm>
          <a:prstGeom prst="line">
            <a:avLst/>
          </a:prstGeom>
          <a:noFill/>
          <a:ln w="22225" cap="flat" cmpd="sng" algn="ctr">
            <a:solidFill>
              <a:sysClr val="windowText" lastClr="000000"/>
            </a:solidFill>
            <a:prstDash val="solid"/>
            <a:miter lim="800000"/>
          </a:ln>
          <a:effectLst/>
        </p:spPr>
      </p:cxnSp>
      <p:sp>
        <p:nvSpPr>
          <p:cNvPr id="24" name="Oval 23"/>
          <p:cNvSpPr/>
          <p:nvPr/>
        </p:nvSpPr>
        <p:spPr>
          <a:xfrm>
            <a:off x="5355475" y="3916710"/>
            <a:ext cx="609601" cy="275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60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hat is Data or Variables in Statistics? | easybiologyclass">
            <a:extLst>
              <a:ext uri="{FF2B5EF4-FFF2-40B4-BE49-F238E27FC236}">
                <a16:creationId xmlns:a16="http://schemas.microsoft.com/office/drawing/2014/main" id="{112826DA-4A7F-45B8-9A07-890EAB058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421" y="685800"/>
            <a:ext cx="6766357"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D9CD2D-1528-40BC-B73D-45E9C98C529B}"/>
              </a:ext>
            </a:extLst>
          </p:cNvPr>
          <p:cNvSpPr/>
          <p:nvPr/>
        </p:nvSpPr>
        <p:spPr>
          <a:xfrm>
            <a:off x="7191375" y="2781300"/>
            <a:ext cx="1419225" cy="70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b="1" dirty="0">
                <a:solidFill>
                  <a:schemeClr val="tx1"/>
                </a:solidFill>
              </a:rPr>
              <a:t>Blood </a:t>
            </a:r>
            <a:r>
              <a:rPr lang="en-US" sz="1600" b="1" dirty="0">
                <a:solidFill>
                  <a:schemeClr val="tx1"/>
                </a:solidFill>
              </a:rPr>
              <a:t>Group: A, B, AB or O</a:t>
            </a:r>
          </a:p>
          <a:p>
            <a:pPr algn="ctr"/>
            <a:endParaRPr lang="en-US" dirty="0"/>
          </a:p>
        </p:txBody>
      </p:sp>
      <p:sp>
        <p:nvSpPr>
          <p:cNvPr id="6" name="TextBox 5">
            <a:extLst>
              <a:ext uri="{FF2B5EF4-FFF2-40B4-BE49-F238E27FC236}">
                <a16:creationId xmlns:a16="http://schemas.microsoft.com/office/drawing/2014/main" id="{5F6BF0C4-EA51-4ED3-8D58-5892B4127D37}"/>
              </a:ext>
            </a:extLst>
          </p:cNvPr>
          <p:cNvSpPr txBox="1"/>
          <p:nvPr/>
        </p:nvSpPr>
        <p:spPr>
          <a:xfrm>
            <a:off x="4707152" y="4419599"/>
            <a:ext cx="1846048" cy="1354217"/>
          </a:xfrm>
          <a:prstGeom prst="rect">
            <a:avLst/>
          </a:prstGeom>
          <a:noFill/>
        </p:spPr>
        <p:txBody>
          <a:bodyPr wrap="square" rtlCol="0">
            <a:spAutoFit/>
          </a:bodyPr>
          <a:lstStyle/>
          <a:p>
            <a:pPr lvl="0"/>
            <a:r>
              <a:rPr lang="en-US" sz="1600" dirty="0"/>
              <a:t>Class (1,2,3etc.</a:t>
            </a:r>
          </a:p>
          <a:p>
            <a:pPr lvl="0"/>
            <a:r>
              <a:rPr lang="en-US" sz="1600" dirty="0"/>
              <a:t>Pain(none/mild/severe)</a:t>
            </a:r>
          </a:p>
          <a:p>
            <a:pPr lvl="0"/>
            <a:r>
              <a:rPr lang="en-US" sz="1600" dirty="0"/>
              <a:t>Pain Rating scale</a:t>
            </a:r>
          </a:p>
          <a:p>
            <a:endParaRPr lang="en-US" dirty="0"/>
          </a:p>
        </p:txBody>
      </p:sp>
      <p:sp>
        <p:nvSpPr>
          <p:cNvPr id="8" name="TextBox 7">
            <a:extLst>
              <a:ext uri="{FF2B5EF4-FFF2-40B4-BE49-F238E27FC236}">
                <a16:creationId xmlns:a16="http://schemas.microsoft.com/office/drawing/2014/main" id="{8BA39D50-AEC7-452F-899E-738915D2BF9F}"/>
              </a:ext>
            </a:extLst>
          </p:cNvPr>
          <p:cNvSpPr txBox="1"/>
          <p:nvPr/>
        </p:nvSpPr>
        <p:spPr>
          <a:xfrm>
            <a:off x="6462712" y="4419599"/>
            <a:ext cx="1846048" cy="1138773"/>
          </a:xfrm>
          <a:prstGeom prst="rect">
            <a:avLst/>
          </a:prstGeom>
          <a:noFill/>
        </p:spPr>
        <p:txBody>
          <a:bodyPr wrap="square" rtlCol="0">
            <a:spAutoFit/>
          </a:bodyPr>
          <a:lstStyle/>
          <a:p>
            <a:r>
              <a:rPr lang="en-US" sz="1600" dirty="0"/>
              <a:t>Ethnic group (Caucasian/Asian/</a:t>
            </a:r>
            <a:r>
              <a:rPr lang="en-US" sz="1600" dirty="0" err="1"/>
              <a:t>AfroCaribbean</a:t>
            </a:r>
            <a:r>
              <a:rPr lang="en-US" dirty="0"/>
              <a:t>)</a:t>
            </a:r>
          </a:p>
          <a:p>
            <a:endParaRPr lang="en-US" dirty="0"/>
          </a:p>
        </p:txBody>
      </p:sp>
      <p:sp>
        <p:nvSpPr>
          <p:cNvPr id="9" name="TextBox 8">
            <a:extLst>
              <a:ext uri="{FF2B5EF4-FFF2-40B4-BE49-F238E27FC236}">
                <a16:creationId xmlns:a16="http://schemas.microsoft.com/office/drawing/2014/main" id="{AABFB6FC-EA54-4262-B0C0-12110E5A28C9}"/>
              </a:ext>
            </a:extLst>
          </p:cNvPr>
          <p:cNvSpPr txBox="1"/>
          <p:nvPr/>
        </p:nvSpPr>
        <p:spPr>
          <a:xfrm>
            <a:off x="1295400" y="4481153"/>
            <a:ext cx="1656192" cy="1107996"/>
          </a:xfrm>
          <a:prstGeom prst="rect">
            <a:avLst/>
          </a:prstGeom>
          <a:noFill/>
        </p:spPr>
        <p:txBody>
          <a:bodyPr wrap="square" rtlCol="0">
            <a:spAutoFit/>
          </a:bodyPr>
          <a:lstStyle/>
          <a:p>
            <a:pPr lvl="0"/>
            <a:r>
              <a:rPr lang="en-US" sz="1600" dirty="0"/>
              <a:t>Age in years</a:t>
            </a:r>
          </a:p>
          <a:p>
            <a:pPr lvl="0"/>
            <a:r>
              <a:rPr lang="en-US" sz="1600" dirty="0"/>
              <a:t>Number of visits to clinic</a:t>
            </a:r>
          </a:p>
          <a:p>
            <a:endParaRPr lang="en-US" dirty="0"/>
          </a:p>
        </p:txBody>
      </p:sp>
      <p:sp>
        <p:nvSpPr>
          <p:cNvPr id="10" name="TextBox 9">
            <a:extLst>
              <a:ext uri="{FF2B5EF4-FFF2-40B4-BE49-F238E27FC236}">
                <a16:creationId xmlns:a16="http://schemas.microsoft.com/office/drawing/2014/main" id="{BB7CB8B8-7DDD-4B1B-9035-3A11F6DA9314}"/>
              </a:ext>
            </a:extLst>
          </p:cNvPr>
          <p:cNvSpPr txBox="1"/>
          <p:nvPr/>
        </p:nvSpPr>
        <p:spPr>
          <a:xfrm>
            <a:off x="3050703" y="4481153"/>
            <a:ext cx="170613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Can take specific value</a:t>
            </a:r>
          </a:p>
          <a:p>
            <a:pPr marL="285750" indent="-285750">
              <a:buFont typeface="Arial" panose="020B0604020202020204" pitchFamily="34" charset="0"/>
              <a:buChar char="•"/>
            </a:pPr>
            <a:r>
              <a:rPr lang="en-US" sz="1600" dirty="0"/>
              <a:t> in a range</a:t>
            </a:r>
          </a:p>
        </p:txBody>
      </p:sp>
    </p:spTree>
    <p:extLst>
      <p:ext uri="{BB962C8B-B14F-4D97-AF65-F5344CB8AC3E}">
        <p14:creationId xmlns:p14="http://schemas.microsoft.com/office/powerpoint/2010/main" val="3742709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Exercise #3: Results</a:t>
            </a:r>
            <a:br>
              <a:rPr lang="en-US" dirty="0"/>
            </a:b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84701083"/>
              </p:ext>
            </p:extLst>
          </p:nvPr>
        </p:nvGraphicFramePr>
        <p:xfrm>
          <a:off x="762000" y="1143000"/>
          <a:ext cx="5949950" cy="4535488"/>
        </p:xfrm>
        <a:graphic>
          <a:graphicData uri="http://schemas.openxmlformats.org/presentationml/2006/ole">
            <mc:AlternateContent xmlns:mc="http://schemas.openxmlformats.org/markup-compatibility/2006">
              <mc:Choice xmlns:v="urn:schemas-microsoft-com:vml" Requires="v">
                <p:oleObj spid="_x0000_s43080" name="Document" r:id="rId3" imgW="5949456" imgH="4535034" progId="Word.Document.12">
                  <p:embed/>
                </p:oleObj>
              </mc:Choice>
              <mc:Fallback>
                <p:oleObj name="Document" r:id="rId3" imgW="5949456" imgH="4535034" progId="Word.Document.12">
                  <p:embed/>
                  <p:pic>
                    <p:nvPicPr>
                      <p:cNvPr id="0" name=""/>
                      <p:cNvPicPr/>
                      <p:nvPr/>
                    </p:nvPicPr>
                    <p:blipFill>
                      <a:blip r:embed="rId4"/>
                      <a:stretch>
                        <a:fillRect/>
                      </a:stretch>
                    </p:blipFill>
                    <p:spPr>
                      <a:xfrm>
                        <a:off x="762000" y="1143000"/>
                        <a:ext cx="5949950" cy="4535488"/>
                      </a:xfrm>
                      <a:prstGeom prst="rect">
                        <a:avLst/>
                      </a:prstGeom>
                    </p:spPr>
                  </p:pic>
                </p:oleObj>
              </mc:Fallback>
            </mc:AlternateContent>
          </a:graphicData>
        </a:graphic>
      </p:graphicFrame>
      <p:cxnSp>
        <p:nvCxnSpPr>
          <p:cNvPr id="5" name="Straight Connector 4"/>
          <p:cNvCxnSpPr/>
          <p:nvPr/>
        </p:nvCxnSpPr>
        <p:spPr>
          <a:xfrm>
            <a:off x="1974669" y="3124200"/>
            <a:ext cx="32766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974669" y="3810000"/>
            <a:ext cx="32766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974669" y="4495800"/>
            <a:ext cx="3276600"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5658394" y="3053306"/>
            <a:ext cx="3180806" cy="923330"/>
          </a:xfrm>
          <a:prstGeom prst="rect">
            <a:avLst/>
          </a:prstGeom>
          <a:solidFill>
            <a:schemeClr val="tx2">
              <a:lumMod val="20000"/>
              <a:lumOff val="80000"/>
            </a:schemeClr>
          </a:solidFill>
        </p:spPr>
        <p:txBody>
          <a:bodyPr wrap="square">
            <a:spAutoFit/>
          </a:bodyPr>
          <a:lstStyle/>
          <a:p>
            <a:pPr marL="0" marR="0" algn="just">
              <a:spcBef>
                <a:spcPts val="0"/>
              </a:spcBef>
              <a:spcAft>
                <a:spcPts val="0"/>
              </a:spcAft>
            </a:pPr>
            <a:r>
              <a:rPr lang="en-US" b="1" dirty="0">
                <a:latin typeface="Candara" panose="020E0502030303020204" pitchFamily="34" charset="0"/>
                <a:ea typeface="Times New Roman" panose="02020603050405020304" pitchFamily="18" charset="0"/>
              </a:rPr>
              <a:t>H</a:t>
            </a:r>
            <a:r>
              <a:rPr lang="en-US" b="1" dirty="0">
                <a:effectLst/>
                <a:latin typeface="Candara" panose="020E0502030303020204" pitchFamily="34" charset="0"/>
                <a:ea typeface="Times New Roman" panose="02020603050405020304" pitchFamily="18" charset="0"/>
                <a:cs typeface="Arial" panose="020B0604020202020204" pitchFamily="34" charset="0"/>
              </a:rPr>
              <a:t>igher mean weight loss for group 4 vs: group 1 (</a:t>
            </a:r>
            <a:r>
              <a:rPr lang="en-US" b="1" i="1" dirty="0">
                <a:effectLst/>
                <a:latin typeface="Candara" panose="020E0502030303020204" pitchFamily="34" charset="0"/>
                <a:ea typeface="Times New Roman" panose="02020603050405020304" pitchFamily="18" charset="0"/>
                <a:cs typeface="Arial" panose="020B0604020202020204" pitchFamily="34" charset="0"/>
              </a:rPr>
              <a:t>p</a:t>
            </a:r>
            <a:r>
              <a:rPr lang="en-US" b="1" dirty="0">
                <a:effectLst/>
                <a:latin typeface="Candara" panose="020E0502030303020204" pitchFamily="34" charset="0"/>
                <a:ea typeface="Times New Roman" panose="02020603050405020304" pitchFamily="18" charset="0"/>
                <a:cs typeface="Arial" panose="020B0604020202020204" pitchFamily="34" charset="0"/>
              </a:rPr>
              <a:t> = 0.006) &amp;</a:t>
            </a:r>
            <a:r>
              <a:rPr lang="en-US" b="1" dirty="0">
                <a:latin typeface="Candara" panose="020E0502030303020204" pitchFamily="34" charset="0"/>
                <a:ea typeface="Times New Roman" panose="02020603050405020304" pitchFamily="18" charset="0"/>
                <a:cs typeface="Arial" panose="020B0604020202020204" pitchFamily="34" charset="0"/>
              </a:rPr>
              <a:t> </a:t>
            </a:r>
            <a:r>
              <a:rPr lang="en-US" b="1" dirty="0">
                <a:effectLst/>
                <a:latin typeface="Candara" panose="020E0502030303020204" pitchFamily="34" charset="0"/>
                <a:ea typeface="Times New Roman" panose="02020603050405020304" pitchFamily="18" charset="0"/>
                <a:cs typeface="Arial" panose="020B0604020202020204" pitchFamily="34" charset="0"/>
              </a:rPr>
              <a:t>group 3 (</a:t>
            </a:r>
            <a:r>
              <a:rPr lang="en-US" b="1" i="1" dirty="0">
                <a:effectLst/>
                <a:latin typeface="Candara" panose="020E0502030303020204" pitchFamily="34" charset="0"/>
                <a:ea typeface="Times New Roman" panose="02020603050405020304" pitchFamily="18" charset="0"/>
                <a:cs typeface="Arial" panose="020B0604020202020204" pitchFamily="34" charset="0"/>
              </a:rPr>
              <a:t>p</a:t>
            </a:r>
            <a:r>
              <a:rPr lang="en-US" b="1" dirty="0">
                <a:effectLst/>
                <a:latin typeface="Candara" panose="020E0502030303020204" pitchFamily="34" charset="0"/>
                <a:ea typeface="Times New Roman" panose="02020603050405020304" pitchFamily="18" charset="0"/>
                <a:cs typeface="Arial" panose="020B0604020202020204" pitchFamily="34" charset="0"/>
              </a:rPr>
              <a:t> = 0.044). </a:t>
            </a:r>
            <a:endParaRPr lang="en-US" dirty="0"/>
          </a:p>
        </p:txBody>
      </p:sp>
      <p:sp>
        <p:nvSpPr>
          <p:cNvPr id="11" name="Rounded Rectangle 10"/>
          <p:cNvSpPr/>
          <p:nvPr/>
        </p:nvSpPr>
        <p:spPr>
          <a:xfrm>
            <a:off x="1752600" y="4530634"/>
            <a:ext cx="3886200" cy="193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5638800" y="3624689"/>
            <a:ext cx="2743200" cy="1035485"/>
          </a:xfrm>
          <a:prstGeom prst="line">
            <a:avLst/>
          </a:prstGeom>
          <a:noFill/>
          <a:ln w="22225" cap="flat" cmpd="sng" algn="ctr">
            <a:solidFill>
              <a:sysClr val="windowText" lastClr="000000"/>
            </a:solidFill>
            <a:prstDash val="solid"/>
            <a:miter lim="800000"/>
            <a:headEnd type="none"/>
            <a:tailEnd type="arrow"/>
          </a:ln>
          <a:effectLst/>
        </p:spPr>
      </p:cxnSp>
      <p:cxnSp>
        <p:nvCxnSpPr>
          <p:cNvPr id="15" name="Straight Connector 14"/>
          <p:cNvCxnSpPr>
            <a:endCxn id="17" idx="3"/>
          </p:cNvCxnSpPr>
          <p:nvPr/>
        </p:nvCxnSpPr>
        <p:spPr>
          <a:xfrm flipH="1">
            <a:off x="5612674" y="3909980"/>
            <a:ext cx="1778726" cy="1230253"/>
          </a:xfrm>
          <a:prstGeom prst="line">
            <a:avLst/>
          </a:prstGeom>
          <a:noFill/>
          <a:ln w="22225" cap="flat" cmpd="sng" algn="ctr">
            <a:solidFill>
              <a:sysClr val="windowText" lastClr="000000"/>
            </a:solidFill>
            <a:prstDash val="solid"/>
            <a:miter lim="800000"/>
            <a:headEnd type="none"/>
            <a:tailEnd type="arrow"/>
          </a:ln>
          <a:effectLst/>
        </p:spPr>
      </p:cxnSp>
      <p:sp>
        <p:nvSpPr>
          <p:cNvPr id="17" name="Rounded Rectangle 16"/>
          <p:cNvSpPr/>
          <p:nvPr/>
        </p:nvSpPr>
        <p:spPr>
          <a:xfrm>
            <a:off x="1726474" y="5043350"/>
            <a:ext cx="3886200" cy="193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9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Exercise #4: Average steps per day</a:t>
            </a:r>
            <a:br>
              <a:rPr lang="en-US" dirty="0"/>
            </a:br>
            <a:br>
              <a:rPr lang="en-US" dirty="0"/>
            </a:br>
            <a:endParaRPr lang="en-US" dirty="0"/>
          </a:p>
        </p:txBody>
      </p:sp>
      <p:sp>
        <p:nvSpPr>
          <p:cNvPr id="3" name="Content Placeholder 2"/>
          <p:cNvSpPr>
            <a:spLocks noGrp="1"/>
          </p:cNvSpPr>
          <p:nvPr>
            <p:ph idx="1"/>
          </p:nvPr>
        </p:nvSpPr>
        <p:spPr>
          <a:xfrm>
            <a:off x="457200" y="1600201"/>
            <a:ext cx="8229600" cy="761999"/>
          </a:xfrm>
        </p:spPr>
        <p:txBody>
          <a:bodyPr/>
          <a:lstStyle/>
          <a:p>
            <a:r>
              <a:rPr lang="en-US" dirty="0"/>
              <a:t>What test should be performed?</a:t>
            </a:r>
          </a:p>
          <a:p>
            <a:endParaRPr lang="en-US" dirty="0"/>
          </a:p>
        </p:txBody>
      </p:sp>
      <p:sp>
        <p:nvSpPr>
          <p:cNvPr id="4" name="Content Placeholder 2"/>
          <p:cNvSpPr txBox="1">
            <a:spLocks/>
          </p:cNvSpPr>
          <p:nvPr/>
        </p:nvSpPr>
        <p:spPr bwMode="auto">
          <a:xfrm>
            <a:off x="494211" y="2372769"/>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Independent-samples t-test</a:t>
            </a:r>
          </a:p>
          <a:p>
            <a:endParaRPr lang="en-US" dirty="0"/>
          </a:p>
        </p:txBody>
      </p:sp>
      <p:sp>
        <p:nvSpPr>
          <p:cNvPr id="5" name="Rectangle 4"/>
          <p:cNvSpPr/>
          <p:nvPr/>
        </p:nvSpPr>
        <p:spPr>
          <a:xfrm>
            <a:off x="457200" y="3145337"/>
            <a:ext cx="8153400" cy="4524315"/>
          </a:xfrm>
          <a:prstGeom prst="rect">
            <a:avLst/>
          </a:prstGeom>
        </p:spPr>
        <p:txBody>
          <a:bodyPr wrap="square">
            <a:spAutoFit/>
          </a:bodyPr>
          <a:lstStyle/>
          <a:p>
            <a:pPr marL="457200" indent="-457200">
              <a:spcBef>
                <a:spcPts val="0"/>
              </a:spcBef>
              <a:spcAft>
                <a:spcPts val="0"/>
              </a:spcAft>
              <a:buFont typeface="Arial" panose="020B0604020202020204" pitchFamily="34" charset="0"/>
              <a:buChar char="•"/>
            </a:pPr>
            <a:r>
              <a:rPr lang="en-US" sz="3200" dirty="0">
                <a:effectLst/>
                <a:latin typeface="+mn-lt"/>
                <a:ea typeface="Times New Roman" panose="02020603050405020304" pitchFamily="18" charset="0"/>
              </a:rPr>
              <a:t>Why? </a:t>
            </a:r>
            <a:r>
              <a:rPr lang="en-US" sz="3200" dirty="0">
                <a:latin typeface="Calibri" panose="020F0502020204030204" pitchFamily="34" charset="0"/>
                <a:cs typeface="Calibri" panose="020F0502020204030204" pitchFamily="34" charset="0"/>
              </a:rPr>
              <a:t>The objective is to determine whether there is a difference in average steps per day (continuous outcome) for two independent groups—public versus private HS students.  </a:t>
            </a:r>
          </a:p>
          <a:p>
            <a:pPr marL="457200" marR="0" indent="-457200">
              <a:spcBef>
                <a:spcPts val="0"/>
              </a:spcBef>
              <a:spcAft>
                <a:spcPts val="0"/>
              </a:spcAft>
              <a:buFont typeface="Arial" panose="020B0604020202020204" pitchFamily="34" charset="0"/>
              <a:buChar char="•"/>
            </a:pPr>
            <a:endParaRPr lang="en-US" sz="3200" dirty="0">
              <a:latin typeface="+mn-lt"/>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endParaRPr lang="en-US" sz="3200" dirty="0">
              <a:latin typeface="+mn-lt"/>
              <a:ea typeface="Times New Roman" panose="02020603050405020304" pitchFamily="18" charset="0"/>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r>
              <a:rPr lang="en-US" sz="3200" dirty="0">
                <a:effectLst/>
                <a:latin typeface="+mn-lt"/>
                <a:ea typeface="Times New Roman" panose="02020603050405020304" pitchFamily="18" charset="0"/>
              </a:rPr>
              <a:t> </a:t>
            </a:r>
          </a:p>
        </p:txBody>
      </p:sp>
    </p:spTree>
    <p:extLst>
      <p:ext uri="{BB962C8B-B14F-4D97-AF65-F5344CB8AC3E}">
        <p14:creationId xmlns:p14="http://schemas.microsoft.com/office/powerpoint/2010/main" val="37815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Exercise #4: Results</a:t>
            </a:r>
            <a:br>
              <a:rPr lang="en-US" dirty="0"/>
            </a:b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744939983"/>
              </p:ext>
            </p:extLst>
          </p:nvPr>
        </p:nvGraphicFramePr>
        <p:xfrm>
          <a:off x="1679575" y="1063625"/>
          <a:ext cx="5943600" cy="1206500"/>
        </p:xfrm>
        <a:graphic>
          <a:graphicData uri="http://schemas.openxmlformats.org/presentationml/2006/ole">
            <mc:AlternateContent xmlns:mc="http://schemas.openxmlformats.org/markup-compatibility/2006">
              <mc:Choice xmlns:v="urn:schemas-microsoft-com:vml" Requires="v">
                <p:oleObj spid="_x0000_s44098" name="Document" r:id="rId3" imgW="5943600" imgH="1206500" progId="Word.Document.12">
                  <p:embed/>
                </p:oleObj>
              </mc:Choice>
              <mc:Fallback>
                <p:oleObj name="Document" r:id="rId3" imgW="5943600" imgH="1206500" progId="Word.Document.12">
                  <p:embed/>
                  <p:pic>
                    <p:nvPicPr>
                      <p:cNvPr id="0" name=""/>
                      <p:cNvPicPr/>
                      <p:nvPr/>
                    </p:nvPicPr>
                    <p:blipFill>
                      <a:blip r:embed="rId4"/>
                      <a:stretch>
                        <a:fillRect/>
                      </a:stretch>
                    </p:blipFill>
                    <p:spPr>
                      <a:xfrm>
                        <a:off x="1679575" y="1063625"/>
                        <a:ext cx="5943600" cy="1206500"/>
                      </a:xfrm>
                      <a:prstGeom prst="rect">
                        <a:avLst/>
                      </a:prstGeom>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71974665"/>
              </p:ext>
            </p:extLst>
          </p:nvPr>
        </p:nvGraphicFramePr>
        <p:xfrm>
          <a:off x="838200" y="2819400"/>
          <a:ext cx="7210426" cy="1219200"/>
        </p:xfrm>
        <a:graphic>
          <a:graphicData uri="http://schemas.openxmlformats.org/drawingml/2006/table">
            <a:tbl>
              <a:tblPr/>
              <a:tblGrid>
                <a:gridCol w="1219200">
                  <a:extLst>
                    <a:ext uri="{9D8B030D-6E8A-4147-A177-3AD203B41FA5}">
                      <a16:colId xmlns:a16="http://schemas.microsoft.com/office/drawing/2014/main" val="20000"/>
                    </a:ext>
                  </a:extLst>
                </a:gridCol>
                <a:gridCol w="1114426">
                  <a:extLst>
                    <a:ext uri="{9D8B030D-6E8A-4147-A177-3AD203B41FA5}">
                      <a16:colId xmlns:a16="http://schemas.microsoft.com/office/drawing/2014/main" val="20001"/>
                    </a:ext>
                  </a:extLst>
                </a:gridCol>
                <a:gridCol w="717746">
                  <a:extLst>
                    <a:ext uri="{9D8B030D-6E8A-4147-A177-3AD203B41FA5}">
                      <a16:colId xmlns:a16="http://schemas.microsoft.com/office/drawing/2014/main" val="20002"/>
                    </a:ext>
                  </a:extLst>
                </a:gridCol>
                <a:gridCol w="656979">
                  <a:extLst>
                    <a:ext uri="{9D8B030D-6E8A-4147-A177-3AD203B41FA5}">
                      <a16:colId xmlns:a16="http://schemas.microsoft.com/office/drawing/2014/main" val="20003"/>
                    </a:ext>
                  </a:extLst>
                </a:gridCol>
                <a:gridCol w="883261">
                  <a:extLst>
                    <a:ext uri="{9D8B030D-6E8A-4147-A177-3AD203B41FA5}">
                      <a16:colId xmlns:a16="http://schemas.microsoft.com/office/drawing/2014/main" val="20004"/>
                    </a:ext>
                  </a:extLst>
                </a:gridCol>
                <a:gridCol w="883261">
                  <a:extLst>
                    <a:ext uri="{9D8B030D-6E8A-4147-A177-3AD203B41FA5}">
                      <a16:colId xmlns:a16="http://schemas.microsoft.com/office/drawing/2014/main" val="20005"/>
                    </a:ext>
                  </a:extLst>
                </a:gridCol>
                <a:gridCol w="897353">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tblGrid>
              <a:tr h="0">
                <a:tc rowSpan="2" gridSpan="2">
                  <a:txBody>
                    <a:bodyPr/>
                    <a:lstStyle/>
                    <a:p>
                      <a:pPr marL="0" marR="0">
                        <a:lnSpc>
                          <a:spcPct val="1150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rowSpan="2">
                  <a:txBody>
                    <a:bodyPr/>
                    <a:lstStyle/>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df</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Sig.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 (2-tail)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Mean Diff.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95% CI of Diff.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Lower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400">
                          <a:solidFill>
                            <a:srgbClr val="000000"/>
                          </a:solidFill>
                          <a:effectLst/>
                          <a:latin typeface="Georgia" panose="02040502050405020303" pitchFamily="18" charset="0"/>
                          <a:ea typeface="Calibri" panose="020F0502020204030204" pitchFamily="34" charset="0"/>
                          <a:cs typeface="Arial" panose="020B0604020202020204" pitchFamily="34" charset="0"/>
                        </a:rPr>
                        <a:t>Upper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rowSpan="2">
                  <a:txBody>
                    <a:bodyPr/>
                    <a:lstStyle/>
                    <a:p>
                      <a:pPr marL="38100" marR="38100">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variances assumed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-2.236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58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.029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-1656.500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-3139.232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-173.768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38100" marR="38100">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variances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38100">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not assumed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-2.236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56.447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.029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-1656.500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-3140.101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14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-172.899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8" name="Text Box 77"/>
          <p:cNvSpPr txBox="1">
            <a:spLocks noChangeArrowheads="1"/>
          </p:cNvSpPr>
          <p:nvPr/>
        </p:nvSpPr>
        <p:spPr bwMode="auto">
          <a:xfrm>
            <a:off x="1981200" y="4876800"/>
            <a:ext cx="2133602" cy="3810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This is the </a:t>
            </a:r>
            <a:r>
              <a:rPr lang="en-US" sz="1600" b="1" dirty="0">
                <a:solidFill>
                  <a:srgbClr val="002060"/>
                </a:solidFill>
                <a:latin typeface="Candara" panose="020E0502030303020204" pitchFamily="34" charset="0"/>
                <a:ea typeface="Times New Roman" panose="02020603050405020304" pitchFamily="18" charset="0"/>
              </a:rPr>
              <a:t>t-test v</a:t>
            </a:r>
            <a:r>
              <a:rPr lang="en-US" sz="1600" b="1" dirty="0">
                <a:solidFill>
                  <a:srgbClr val="002060"/>
                </a:solidFill>
                <a:effectLst/>
                <a:latin typeface="Candara" panose="020E0502030303020204" pitchFamily="34" charset="0"/>
                <a:ea typeface="Times New Roman" panose="02020603050405020304" pitchFamily="18" charset="0"/>
              </a:rPr>
              <a:t>alue</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19" name="Oval 18"/>
          <p:cNvSpPr/>
          <p:nvPr/>
        </p:nvSpPr>
        <p:spPr>
          <a:xfrm>
            <a:off x="3276600" y="3296035"/>
            <a:ext cx="609601" cy="275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flipH="1">
            <a:off x="3276601" y="3571875"/>
            <a:ext cx="304799" cy="1304925"/>
          </a:xfrm>
          <a:prstGeom prst="line">
            <a:avLst/>
          </a:prstGeom>
          <a:noFill/>
          <a:ln w="22225" cap="flat" cmpd="sng" algn="ctr">
            <a:solidFill>
              <a:sysClr val="windowText" lastClr="000000"/>
            </a:solidFill>
            <a:prstDash val="solid"/>
            <a:miter lim="800000"/>
          </a:ln>
          <a:effectLst/>
        </p:spPr>
      </p:cxnSp>
      <p:sp>
        <p:nvSpPr>
          <p:cNvPr id="21" name="Text Box 77"/>
          <p:cNvSpPr txBox="1">
            <a:spLocks noChangeArrowheads="1"/>
          </p:cNvSpPr>
          <p:nvPr/>
        </p:nvSpPr>
        <p:spPr bwMode="auto">
          <a:xfrm>
            <a:off x="5257800" y="4435934"/>
            <a:ext cx="2438400" cy="1004428"/>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Since </a:t>
            </a:r>
            <a:r>
              <a:rPr lang="en-US" sz="1600" b="1" i="1" dirty="0">
                <a:solidFill>
                  <a:srgbClr val="002060"/>
                </a:solidFill>
                <a:effectLst/>
                <a:latin typeface="Candara" panose="020E0502030303020204" pitchFamily="34" charset="0"/>
                <a:ea typeface="Times New Roman" panose="02020603050405020304" pitchFamily="18" charset="0"/>
              </a:rPr>
              <a:t>p</a:t>
            </a:r>
            <a:r>
              <a:rPr lang="en-US" sz="1600" b="1" dirty="0">
                <a:solidFill>
                  <a:srgbClr val="002060"/>
                </a:solidFill>
                <a:effectLst/>
                <a:latin typeface="Candara" panose="020E0502030303020204" pitchFamily="34" charset="0"/>
                <a:ea typeface="Times New Roman" panose="02020603050405020304" pitchFamily="18" charset="0"/>
              </a:rPr>
              <a:t> &lt; 0.05, sufficient </a:t>
            </a:r>
            <a:r>
              <a:rPr lang="en-US" sz="1600" b="1" dirty="0">
                <a:solidFill>
                  <a:srgbClr val="002060"/>
                </a:solidFill>
                <a:latin typeface="Candara" panose="020E0502030303020204" pitchFamily="34" charset="0"/>
                <a:ea typeface="Times New Roman" panose="02020603050405020304" pitchFamily="18" charset="0"/>
              </a:rPr>
              <a:t>evidence of  difference in steps per day for public versus private students </a:t>
            </a:r>
            <a:endParaRPr lang="en-US" sz="1600" b="1" dirty="0">
              <a:solidFill>
                <a:srgbClr val="002060"/>
              </a:solidFill>
              <a:effectLst/>
              <a:latin typeface="Candara" panose="020E0502030303020204" pitchFamily="34" charset="0"/>
              <a:ea typeface="Times New Roman" panose="02020603050405020304" pitchFamily="18" charset="0"/>
            </a:endParaRPr>
          </a:p>
        </p:txBody>
      </p:sp>
      <p:sp>
        <p:nvSpPr>
          <p:cNvPr id="23" name="Oval 22"/>
          <p:cNvSpPr/>
          <p:nvPr/>
        </p:nvSpPr>
        <p:spPr>
          <a:xfrm>
            <a:off x="4876800" y="3310781"/>
            <a:ext cx="609601" cy="275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5105401" y="3571874"/>
            <a:ext cx="457199" cy="864059"/>
          </a:xfrm>
          <a:prstGeom prst="line">
            <a:avLst/>
          </a:prstGeom>
          <a:noFill/>
          <a:ln w="22225" cap="flat" cmpd="sng" algn="ctr">
            <a:solidFill>
              <a:sysClr val="windowText" lastClr="000000"/>
            </a:solidFill>
            <a:prstDash val="solid"/>
            <a:miter lim="800000"/>
          </a:ln>
          <a:effectLst/>
        </p:spPr>
      </p:cxnSp>
    </p:spTree>
    <p:extLst>
      <p:ext uri="{BB962C8B-B14F-4D97-AF65-F5344CB8AC3E}">
        <p14:creationId xmlns:p14="http://schemas.microsoft.com/office/powerpoint/2010/main" val="11773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Exercise #5: Patients with </a:t>
            </a:r>
            <a:br>
              <a:rPr lang="en-US" b="1" i="1" dirty="0"/>
            </a:br>
            <a:r>
              <a:rPr lang="en-US" b="1" i="1" dirty="0"/>
              <a:t>hypertriglyceridemia</a:t>
            </a:r>
            <a:br>
              <a:rPr lang="en-US" dirty="0"/>
            </a:br>
            <a:br>
              <a:rPr lang="en-US" dirty="0"/>
            </a:br>
            <a:endParaRPr lang="en-US" dirty="0"/>
          </a:p>
        </p:txBody>
      </p:sp>
      <p:sp>
        <p:nvSpPr>
          <p:cNvPr id="3" name="Content Placeholder 2"/>
          <p:cNvSpPr>
            <a:spLocks noGrp="1"/>
          </p:cNvSpPr>
          <p:nvPr>
            <p:ph idx="1"/>
          </p:nvPr>
        </p:nvSpPr>
        <p:spPr>
          <a:xfrm>
            <a:off x="457200" y="1600201"/>
            <a:ext cx="8229600" cy="761999"/>
          </a:xfrm>
        </p:spPr>
        <p:txBody>
          <a:bodyPr/>
          <a:lstStyle/>
          <a:p>
            <a:r>
              <a:rPr lang="en-US" dirty="0"/>
              <a:t>What test should be performed?</a:t>
            </a:r>
          </a:p>
          <a:p>
            <a:endParaRPr lang="en-US" dirty="0"/>
          </a:p>
        </p:txBody>
      </p:sp>
      <p:sp>
        <p:nvSpPr>
          <p:cNvPr id="4" name="Content Placeholder 2"/>
          <p:cNvSpPr txBox="1">
            <a:spLocks/>
          </p:cNvSpPr>
          <p:nvPr/>
        </p:nvSpPr>
        <p:spPr bwMode="auto">
          <a:xfrm>
            <a:off x="494211" y="2372769"/>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Linear correlation coefficient</a:t>
            </a:r>
          </a:p>
          <a:p>
            <a:endParaRPr lang="en-US" dirty="0"/>
          </a:p>
        </p:txBody>
      </p:sp>
      <p:sp>
        <p:nvSpPr>
          <p:cNvPr id="5" name="Rectangle 4"/>
          <p:cNvSpPr/>
          <p:nvPr/>
        </p:nvSpPr>
        <p:spPr>
          <a:xfrm>
            <a:off x="457200" y="3145337"/>
            <a:ext cx="8153400" cy="4031873"/>
          </a:xfrm>
          <a:prstGeom prst="rect">
            <a:avLst/>
          </a:prstGeom>
        </p:spPr>
        <p:txBody>
          <a:bodyPr wrap="square">
            <a:spAutoFit/>
          </a:bodyPr>
          <a:lstStyle/>
          <a:p>
            <a:pPr marL="457200" indent="-457200">
              <a:spcBef>
                <a:spcPts val="0"/>
              </a:spcBef>
              <a:spcAft>
                <a:spcPts val="0"/>
              </a:spcAft>
              <a:buFont typeface="Arial" panose="020B0604020202020204" pitchFamily="34" charset="0"/>
              <a:buChar char="•"/>
            </a:pPr>
            <a:r>
              <a:rPr lang="en-US" sz="3200" dirty="0">
                <a:effectLst/>
                <a:latin typeface="+mn-lt"/>
                <a:ea typeface="Times New Roman" panose="02020603050405020304" pitchFamily="18" charset="0"/>
              </a:rPr>
              <a:t>Why? </a:t>
            </a:r>
            <a:r>
              <a:rPr lang="en-US" sz="3200" i="1" dirty="0">
                <a:latin typeface="+mn-lt"/>
              </a:rPr>
              <a:t>You have two continuous variables and would like to know if they are related</a:t>
            </a:r>
            <a:endParaRPr lang="en-US" sz="3200" dirty="0">
              <a:latin typeface="+mn-lt"/>
            </a:endParaRPr>
          </a:p>
          <a:p>
            <a:pPr>
              <a:spcBef>
                <a:spcPts val="0"/>
              </a:spcBef>
              <a:spcAft>
                <a:spcPts val="0"/>
              </a:spcAft>
            </a:pPr>
            <a:endParaRPr lang="en-US" sz="3200" dirty="0">
              <a:latin typeface="Calibri" panose="020F0502020204030204" pitchFamily="34" charset="0"/>
              <a:cs typeface="Calibri" panose="020F0502020204030204" pitchFamily="34" charset="0"/>
            </a:endParaRPr>
          </a:p>
          <a:p>
            <a:pPr marL="457200" marR="0" indent="-457200">
              <a:spcBef>
                <a:spcPts val="0"/>
              </a:spcBef>
              <a:spcAft>
                <a:spcPts val="0"/>
              </a:spcAft>
              <a:buFont typeface="Arial" panose="020B0604020202020204" pitchFamily="34" charset="0"/>
              <a:buChar char="•"/>
            </a:pPr>
            <a:endParaRPr lang="en-US" sz="3200" dirty="0">
              <a:latin typeface="+mn-lt"/>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endParaRPr lang="en-US" sz="3200" dirty="0">
              <a:latin typeface="+mn-lt"/>
              <a:ea typeface="Times New Roman" panose="02020603050405020304" pitchFamily="18" charset="0"/>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r>
              <a:rPr lang="en-US" sz="3200" dirty="0">
                <a:effectLst/>
                <a:latin typeface="+mn-lt"/>
                <a:ea typeface="Times New Roman" panose="02020603050405020304" pitchFamily="18" charset="0"/>
              </a:rPr>
              <a:t> </a:t>
            </a:r>
          </a:p>
        </p:txBody>
      </p:sp>
    </p:spTree>
    <p:extLst>
      <p:ext uri="{BB962C8B-B14F-4D97-AF65-F5344CB8AC3E}">
        <p14:creationId xmlns:p14="http://schemas.microsoft.com/office/powerpoint/2010/main" val="39845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Exercise #5: Results</a:t>
            </a:r>
            <a:br>
              <a:rPr lang="en-US" dirty="0"/>
            </a:br>
            <a:endParaRPr lang="en-US" dirty="0"/>
          </a:p>
        </p:txBody>
      </p:sp>
      <p:graphicFrame>
        <p:nvGraphicFramePr>
          <p:cNvPr id="3" name="Object 2">
            <a:extLst>
              <a:ext uri="{FF2B5EF4-FFF2-40B4-BE49-F238E27FC236}">
                <a16:creationId xmlns:a16="http://schemas.microsoft.com/office/drawing/2014/main" id="{1D1752F3-C3DC-844B-96F4-191F44F0A5B3}"/>
              </a:ext>
            </a:extLst>
          </p:cNvPr>
          <p:cNvGraphicFramePr>
            <a:graphicFrameLocks noChangeAspect="1"/>
          </p:cNvGraphicFramePr>
          <p:nvPr>
            <p:extLst>
              <p:ext uri="{D42A27DB-BD31-4B8C-83A1-F6EECF244321}">
                <p14:modId xmlns:p14="http://schemas.microsoft.com/office/powerpoint/2010/main" val="3473730074"/>
              </p:ext>
            </p:extLst>
          </p:nvPr>
        </p:nvGraphicFramePr>
        <p:xfrm>
          <a:off x="457200" y="895454"/>
          <a:ext cx="8229600" cy="5892800"/>
        </p:xfrm>
        <a:graphic>
          <a:graphicData uri="http://schemas.openxmlformats.org/presentationml/2006/ole">
            <mc:AlternateContent xmlns:mc="http://schemas.openxmlformats.org/markup-compatibility/2006">
              <mc:Choice xmlns:v="urn:schemas-microsoft-com:vml" Requires="v">
                <p:oleObj spid="_x0000_s46126" name="Document" r:id="rId3" imgW="5943600" imgH="6146800" progId="Word.Document.12">
                  <p:embed/>
                </p:oleObj>
              </mc:Choice>
              <mc:Fallback>
                <p:oleObj name="Document" r:id="rId3" imgW="5943600" imgH="6146800" progId="Word.Document.12">
                  <p:embed/>
                  <p:pic>
                    <p:nvPicPr>
                      <p:cNvPr id="0" name=""/>
                      <p:cNvPicPr/>
                      <p:nvPr/>
                    </p:nvPicPr>
                    <p:blipFill>
                      <a:blip r:embed="rId4"/>
                      <a:stretch>
                        <a:fillRect/>
                      </a:stretch>
                    </p:blipFill>
                    <p:spPr>
                      <a:xfrm>
                        <a:off x="457200" y="895454"/>
                        <a:ext cx="8229600" cy="5892800"/>
                      </a:xfrm>
                      <a:prstGeom prst="rect">
                        <a:avLst/>
                      </a:prstGeom>
                    </p:spPr>
                  </p:pic>
                </p:oleObj>
              </mc:Fallback>
            </mc:AlternateContent>
          </a:graphicData>
        </a:graphic>
      </p:graphicFrame>
      <p:sp>
        <p:nvSpPr>
          <p:cNvPr id="12" name="Text Box 77">
            <a:extLst>
              <a:ext uri="{FF2B5EF4-FFF2-40B4-BE49-F238E27FC236}">
                <a16:creationId xmlns:a16="http://schemas.microsoft.com/office/drawing/2014/main" id="{94C6288B-24C3-D24F-A20D-0EFFF6E9D24F}"/>
              </a:ext>
            </a:extLst>
          </p:cNvPr>
          <p:cNvSpPr txBox="1">
            <a:spLocks noChangeArrowheads="1"/>
          </p:cNvSpPr>
          <p:nvPr/>
        </p:nvSpPr>
        <p:spPr bwMode="auto">
          <a:xfrm>
            <a:off x="6629400" y="830304"/>
            <a:ext cx="1828802" cy="3810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latin typeface="Candara" panose="020E0502030303020204" pitchFamily="34" charset="0"/>
                <a:ea typeface="Times New Roman" panose="02020603050405020304" pitchFamily="18" charset="0"/>
              </a:rPr>
              <a:t>Pearson’s r = 0.650</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13" name="Oval 12">
            <a:extLst>
              <a:ext uri="{FF2B5EF4-FFF2-40B4-BE49-F238E27FC236}">
                <a16:creationId xmlns:a16="http://schemas.microsoft.com/office/drawing/2014/main" id="{EB6C673E-45B8-1841-8948-309C908D2FD8}"/>
              </a:ext>
            </a:extLst>
          </p:cNvPr>
          <p:cNvSpPr/>
          <p:nvPr/>
        </p:nvSpPr>
        <p:spPr>
          <a:xfrm>
            <a:off x="5867400" y="1417638"/>
            <a:ext cx="1219200" cy="34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2BAF16C-8477-6E4C-8239-7A653D998240}"/>
              </a:ext>
            </a:extLst>
          </p:cNvPr>
          <p:cNvCxnSpPr>
            <a:cxnSpLocks/>
          </p:cNvCxnSpPr>
          <p:nvPr/>
        </p:nvCxnSpPr>
        <p:spPr>
          <a:xfrm flipH="1">
            <a:off x="7086600" y="1211304"/>
            <a:ext cx="978230" cy="381000"/>
          </a:xfrm>
          <a:prstGeom prst="line">
            <a:avLst/>
          </a:prstGeom>
          <a:noFill/>
          <a:ln w="22225"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C9EFB45E-E22F-644D-B8D4-7EE6A55A3271}"/>
              </a:ext>
            </a:extLst>
          </p:cNvPr>
          <p:cNvSpPr/>
          <p:nvPr/>
        </p:nvSpPr>
        <p:spPr>
          <a:xfrm>
            <a:off x="5867400" y="1758229"/>
            <a:ext cx="1219200" cy="34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1542FCD-75DC-E241-A690-9DC786D5702C}"/>
              </a:ext>
            </a:extLst>
          </p:cNvPr>
          <p:cNvCxnSpPr>
            <a:cxnSpLocks/>
          </p:cNvCxnSpPr>
          <p:nvPr/>
        </p:nvCxnSpPr>
        <p:spPr>
          <a:xfrm flipH="1" flipV="1">
            <a:off x="7042314" y="1982396"/>
            <a:ext cx="533401" cy="362857"/>
          </a:xfrm>
          <a:prstGeom prst="line">
            <a:avLst/>
          </a:prstGeom>
          <a:noFill/>
          <a:ln w="22225" cap="flat" cmpd="sng" algn="ctr">
            <a:solidFill>
              <a:sysClr val="windowText" lastClr="000000"/>
            </a:solidFill>
            <a:prstDash val="solid"/>
            <a:miter lim="800000"/>
          </a:ln>
          <a:effectLst/>
        </p:spPr>
      </p:cxnSp>
      <p:sp>
        <p:nvSpPr>
          <p:cNvPr id="22" name="Text Box 77">
            <a:extLst>
              <a:ext uri="{FF2B5EF4-FFF2-40B4-BE49-F238E27FC236}">
                <a16:creationId xmlns:a16="http://schemas.microsoft.com/office/drawing/2014/main" id="{60EB410A-E386-494D-8B8F-8D89FB1933A8}"/>
              </a:ext>
            </a:extLst>
          </p:cNvPr>
          <p:cNvSpPr txBox="1">
            <a:spLocks noChangeArrowheads="1"/>
          </p:cNvSpPr>
          <p:nvPr/>
        </p:nvSpPr>
        <p:spPr bwMode="auto">
          <a:xfrm>
            <a:off x="7467600" y="2339748"/>
            <a:ext cx="1219200" cy="555851"/>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Results are significant</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25" name="Text Box 77">
            <a:extLst>
              <a:ext uri="{FF2B5EF4-FFF2-40B4-BE49-F238E27FC236}">
                <a16:creationId xmlns:a16="http://schemas.microsoft.com/office/drawing/2014/main" id="{1DF1EFAF-A3A5-2348-BED0-EAFC8E290881}"/>
              </a:ext>
            </a:extLst>
          </p:cNvPr>
          <p:cNvSpPr txBox="1">
            <a:spLocks noChangeArrowheads="1"/>
          </p:cNvSpPr>
          <p:nvPr/>
        </p:nvSpPr>
        <p:spPr bwMode="auto">
          <a:xfrm>
            <a:off x="3962400" y="3460854"/>
            <a:ext cx="2514600" cy="3810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latin typeface="Candara" panose="020E0502030303020204" pitchFamily="34" charset="0"/>
                <a:ea typeface="Times New Roman" panose="02020603050405020304" pitchFamily="18" charset="0"/>
              </a:rPr>
              <a:t> </a:t>
            </a:r>
            <a:r>
              <a:rPr lang="en-US" sz="1600" b="1" dirty="0" err="1">
                <a:solidFill>
                  <a:srgbClr val="002060"/>
                </a:solidFill>
                <a:latin typeface="Candara" panose="020E0502030303020204" pitchFamily="34" charset="0"/>
                <a:ea typeface="Times New Roman" panose="02020603050405020304" pitchFamily="18" charset="0"/>
              </a:rPr>
              <a:t>r</a:t>
            </a:r>
            <a:r>
              <a:rPr lang="en-US" sz="1600" b="1" baseline="-25000" dirty="0" err="1">
                <a:solidFill>
                  <a:srgbClr val="002060"/>
                </a:solidFill>
                <a:latin typeface="Candara" panose="020E0502030303020204" pitchFamily="34" charset="0"/>
                <a:ea typeface="Times New Roman" panose="02020603050405020304" pitchFamily="18" charset="0"/>
              </a:rPr>
              <a:t>s</a:t>
            </a:r>
            <a:r>
              <a:rPr lang="en-US" sz="1600" b="1" dirty="0">
                <a:solidFill>
                  <a:srgbClr val="002060"/>
                </a:solidFill>
                <a:latin typeface="Candara" panose="020E0502030303020204" pitchFamily="34" charset="0"/>
                <a:ea typeface="Times New Roman" panose="02020603050405020304" pitchFamily="18" charset="0"/>
              </a:rPr>
              <a:t> (Spearman rho) = 0.418</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26" name="Straight Connector 25">
            <a:extLst>
              <a:ext uri="{FF2B5EF4-FFF2-40B4-BE49-F238E27FC236}">
                <a16:creationId xmlns:a16="http://schemas.microsoft.com/office/drawing/2014/main" id="{B4BF1B77-29B8-6D4A-B353-BA4AC1C69E1D}"/>
              </a:ext>
            </a:extLst>
          </p:cNvPr>
          <p:cNvCxnSpPr>
            <a:cxnSpLocks/>
            <a:stCxn id="27" idx="2"/>
          </p:cNvCxnSpPr>
          <p:nvPr/>
        </p:nvCxnSpPr>
        <p:spPr>
          <a:xfrm flipH="1" flipV="1">
            <a:off x="6477002" y="3633951"/>
            <a:ext cx="952498" cy="550346"/>
          </a:xfrm>
          <a:prstGeom prst="line">
            <a:avLst/>
          </a:prstGeom>
          <a:noFill/>
          <a:ln w="22225" cap="flat" cmpd="sng" algn="ctr">
            <a:solidFill>
              <a:sysClr val="windowText" lastClr="000000"/>
            </a:solidFill>
            <a:prstDash val="solid"/>
            <a:miter lim="800000"/>
          </a:ln>
          <a:effectLst/>
        </p:spPr>
      </p:cxnSp>
      <p:sp>
        <p:nvSpPr>
          <p:cNvPr id="27" name="Oval 26">
            <a:extLst>
              <a:ext uri="{FF2B5EF4-FFF2-40B4-BE49-F238E27FC236}">
                <a16:creationId xmlns:a16="http://schemas.microsoft.com/office/drawing/2014/main" id="{EBB74ACB-822C-4A4B-B256-0F466B9CE450}"/>
              </a:ext>
            </a:extLst>
          </p:cNvPr>
          <p:cNvSpPr/>
          <p:nvPr/>
        </p:nvSpPr>
        <p:spPr>
          <a:xfrm>
            <a:off x="7429500" y="4009631"/>
            <a:ext cx="876300" cy="34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77">
            <a:extLst>
              <a:ext uri="{FF2B5EF4-FFF2-40B4-BE49-F238E27FC236}">
                <a16:creationId xmlns:a16="http://schemas.microsoft.com/office/drawing/2014/main" id="{A9EB2772-D918-B64F-B486-C988010CB893}"/>
              </a:ext>
            </a:extLst>
          </p:cNvPr>
          <p:cNvSpPr txBox="1">
            <a:spLocks noChangeArrowheads="1"/>
          </p:cNvSpPr>
          <p:nvPr/>
        </p:nvSpPr>
        <p:spPr bwMode="auto">
          <a:xfrm>
            <a:off x="5486400" y="4611587"/>
            <a:ext cx="1555914" cy="555851"/>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Results are nonsignificant</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cxnSp>
        <p:nvCxnSpPr>
          <p:cNvPr id="29" name="Straight Connector 28">
            <a:extLst>
              <a:ext uri="{FF2B5EF4-FFF2-40B4-BE49-F238E27FC236}">
                <a16:creationId xmlns:a16="http://schemas.microsoft.com/office/drawing/2014/main" id="{61E3D31B-AD3B-B544-9D68-78458B671071}"/>
              </a:ext>
            </a:extLst>
          </p:cNvPr>
          <p:cNvCxnSpPr>
            <a:cxnSpLocks/>
          </p:cNvCxnSpPr>
          <p:nvPr/>
        </p:nvCxnSpPr>
        <p:spPr>
          <a:xfrm flipH="1">
            <a:off x="6362700" y="4470833"/>
            <a:ext cx="1066800" cy="120341"/>
          </a:xfrm>
          <a:prstGeom prst="line">
            <a:avLst/>
          </a:prstGeom>
          <a:noFill/>
          <a:ln w="22225" cap="flat" cmpd="sng" algn="ctr">
            <a:solidFill>
              <a:sysClr val="windowText" lastClr="000000"/>
            </a:solidFill>
            <a:prstDash val="solid"/>
            <a:miter lim="800000"/>
          </a:ln>
          <a:effectLst/>
        </p:spPr>
      </p:cxnSp>
      <p:sp>
        <p:nvSpPr>
          <p:cNvPr id="30" name="Oval 29">
            <a:extLst>
              <a:ext uri="{FF2B5EF4-FFF2-40B4-BE49-F238E27FC236}">
                <a16:creationId xmlns:a16="http://schemas.microsoft.com/office/drawing/2014/main" id="{F8D64BD4-6C5D-B24F-BE24-C311FE63403E}"/>
              </a:ext>
            </a:extLst>
          </p:cNvPr>
          <p:cNvSpPr/>
          <p:nvPr/>
        </p:nvSpPr>
        <p:spPr>
          <a:xfrm>
            <a:off x="7429500" y="4317928"/>
            <a:ext cx="876300" cy="34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77">
            <a:extLst>
              <a:ext uri="{FF2B5EF4-FFF2-40B4-BE49-F238E27FC236}">
                <a16:creationId xmlns:a16="http://schemas.microsoft.com/office/drawing/2014/main" id="{94B445FA-7A88-0D47-AFFE-DD35E71ABF1E}"/>
              </a:ext>
            </a:extLst>
          </p:cNvPr>
          <p:cNvSpPr txBox="1">
            <a:spLocks noChangeArrowheads="1"/>
          </p:cNvSpPr>
          <p:nvPr/>
        </p:nvSpPr>
        <p:spPr bwMode="auto">
          <a:xfrm>
            <a:off x="1676400" y="5638800"/>
            <a:ext cx="2057400" cy="609600"/>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2060"/>
                </a:solidFill>
                <a:effectLst/>
                <a:latin typeface="Candara" panose="020E0502030303020204" pitchFamily="34" charset="0"/>
                <a:ea typeface="Times New Roman" panose="02020603050405020304" pitchFamily="18" charset="0"/>
              </a:rPr>
              <a:t>Which correlation should</a:t>
            </a:r>
            <a:r>
              <a:rPr lang="en-US" sz="1600" b="1" dirty="0">
                <a:solidFill>
                  <a:srgbClr val="002060"/>
                </a:solidFill>
                <a:latin typeface="Candara" panose="020E0502030303020204" pitchFamily="34" charset="0"/>
                <a:ea typeface="Times New Roman" panose="02020603050405020304" pitchFamily="18" charset="0"/>
              </a:rPr>
              <a:t> be reported?</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32" name="Text Box 77">
            <a:extLst>
              <a:ext uri="{FF2B5EF4-FFF2-40B4-BE49-F238E27FC236}">
                <a16:creationId xmlns:a16="http://schemas.microsoft.com/office/drawing/2014/main" id="{79772E67-3007-DB47-9B29-710D915BDE9D}"/>
              </a:ext>
            </a:extLst>
          </p:cNvPr>
          <p:cNvSpPr txBox="1">
            <a:spLocks noChangeArrowheads="1"/>
          </p:cNvSpPr>
          <p:nvPr/>
        </p:nvSpPr>
        <p:spPr bwMode="auto">
          <a:xfrm>
            <a:off x="457200" y="1932895"/>
            <a:ext cx="4419600" cy="1035335"/>
          </a:xfrm>
          <a:prstGeom prst="rect">
            <a:avLst/>
          </a:prstGeom>
          <a:solidFill>
            <a:schemeClr val="tx2">
              <a:lumMod val="20000"/>
              <a:lumOff val="80000"/>
            </a:schemeClr>
          </a:solidFill>
          <a:ln w="9525">
            <a:solidFill>
              <a:srgbClr val="FF0000"/>
            </a:solidFill>
            <a:miter lim="800000"/>
            <a:headEnd/>
            <a:tailEnd/>
          </a:ln>
        </p:spPr>
        <p:txBody>
          <a:bodyPr rot="0" vert="horz" wrap="square" lIns="91440" tIns="45720" rIns="91440" bIns="45720" anchor="t" anchorCtr="0" upright="1">
            <a:noAutofit/>
          </a:bodyPr>
          <a:lstStyle/>
          <a:p>
            <a:pPr marL="0" marR="0" algn="just">
              <a:spcBef>
                <a:spcPts val="0"/>
              </a:spcBef>
              <a:spcAft>
                <a:spcPts val="0"/>
              </a:spcAft>
            </a:pPr>
            <a:r>
              <a:rPr lang="en-US" sz="1600" b="1" dirty="0">
                <a:solidFill>
                  <a:srgbClr val="002060"/>
                </a:solidFill>
                <a:latin typeface="Candara" panose="020E0502030303020204" pitchFamily="34" charset="0"/>
                <a:ea typeface="Times New Roman" panose="02020603050405020304" pitchFamily="18" charset="0"/>
              </a:rPr>
              <a:t>Since small sample size, go with Spearman.  Also, Spearman value much smaller than Pearson, indicating influence of outlier(s) that make Pearson appear to be larger than it should.</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95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2" grpId="0" animBg="1"/>
      <p:bldP spid="25" grpId="0" animBg="1"/>
      <p:bldP spid="27" grpId="0" animBg="1"/>
      <p:bldP spid="28" grpId="0" animBg="1"/>
      <p:bldP spid="30" grpId="0" animBg="1"/>
      <p:bldP spid="31" grpId="0" animBg="1"/>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#1: Glucose concentration in the eyes of dogs</a:t>
            </a:r>
            <a:br>
              <a:rPr lang="en-US" dirty="0"/>
            </a:br>
            <a:br>
              <a:rPr lang="en-US" dirty="0"/>
            </a:br>
            <a:endParaRPr lang="en-US" dirty="0"/>
          </a:p>
        </p:txBody>
      </p:sp>
      <p:sp>
        <p:nvSpPr>
          <p:cNvPr id="3" name="Content Placeholder 2"/>
          <p:cNvSpPr>
            <a:spLocks noGrp="1"/>
          </p:cNvSpPr>
          <p:nvPr>
            <p:ph idx="1"/>
          </p:nvPr>
        </p:nvSpPr>
        <p:spPr>
          <a:xfrm>
            <a:off x="429831" y="1376885"/>
            <a:ext cx="8229600" cy="761999"/>
          </a:xfrm>
        </p:spPr>
        <p:txBody>
          <a:bodyPr/>
          <a:lstStyle/>
          <a:p>
            <a:pPr marL="0" indent="0">
              <a:buNone/>
            </a:pPr>
            <a:r>
              <a:rPr lang="en-US" dirty="0"/>
              <a:t>A. What test should be performed?</a:t>
            </a:r>
          </a:p>
          <a:p>
            <a:endParaRPr lang="en-US" dirty="0"/>
          </a:p>
        </p:txBody>
      </p:sp>
      <p:sp>
        <p:nvSpPr>
          <p:cNvPr id="4" name="Content Placeholder 2"/>
          <p:cNvSpPr txBox="1">
            <a:spLocks/>
          </p:cNvSpPr>
          <p:nvPr/>
        </p:nvSpPr>
        <p:spPr bwMode="auto">
          <a:xfrm>
            <a:off x="468890" y="1915501"/>
            <a:ext cx="8229600" cy="17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Paired samples t-test; this test compares two means that are from the same individual, object, or related units.</a:t>
            </a:r>
          </a:p>
          <a:p>
            <a:endParaRPr lang="en-US" dirty="0"/>
          </a:p>
          <a:p>
            <a:pPr marL="0" indent="0">
              <a:buNone/>
            </a:pPr>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F4041B1-951E-5843-BA0E-BCCF543F9C75}"/>
              </a:ext>
            </a:extLst>
          </p:cNvPr>
          <p:cNvSpPr txBox="1">
            <a:spLocks/>
          </p:cNvSpPr>
          <p:nvPr/>
        </p:nvSpPr>
        <p:spPr bwMode="auto">
          <a:xfrm>
            <a:off x="404949" y="3510482"/>
            <a:ext cx="8229600" cy="84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B. Interpretation of 95% CI:(-0.728, 1.288)? </a:t>
            </a:r>
          </a:p>
          <a:p>
            <a:endParaRPr lang="en-US" dirty="0"/>
          </a:p>
        </p:txBody>
      </p:sp>
      <p:sp>
        <p:nvSpPr>
          <p:cNvPr id="7" name="Content Placeholder 2">
            <a:extLst>
              <a:ext uri="{FF2B5EF4-FFF2-40B4-BE49-F238E27FC236}">
                <a16:creationId xmlns:a16="http://schemas.microsoft.com/office/drawing/2014/main" id="{80FFD1A1-C866-8E48-8721-5BB2D6CD62BB}"/>
              </a:ext>
            </a:extLst>
          </p:cNvPr>
          <p:cNvSpPr txBox="1">
            <a:spLocks/>
          </p:cNvSpPr>
          <p:nvPr/>
        </p:nvSpPr>
        <p:spPr bwMode="auto">
          <a:xfrm>
            <a:off x="429831" y="3995970"/>
            <a:ext cx="8229600" cy="17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Since CI includes zero (value specified in the null hypothesis), insufficient evidence to claim a difference exists in the mean glucose concentrations between the two eyes.  Results are not statistically significant.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3150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#2: </a:t>
            </a:r>
            <a:br>
              <a:rPr lang="en-US" b="1" i="1" dirty="0"/>
            </a:br>
            <a:r>
              <a:rPr lang="en-US" b="1" i="1" dirty="0"/>
              <a:t>Tamoxifen and cancer</a:t>
            </a:r>
            <a:br>
              <a:rPr lang="en-US" dirty="0"/>
            </a:br>
            <a:br>
              <a:rPr lang="en-US" dirty="0"/>
            </a:br>
            <a:endParaRPr lang="en-US" dirty="0"/>
          </a:p>
        </p:txBody>
      </p:sp>
      <p:sp>
        <p:nvSpPr>
          <p:cNvPr id="3" name="Content Placeholder 2"/>
          <p:cNvSpPr>
            <a:spLocks noGrp="1"/>
          </p:cNvSpPr>
          <p:nvPr>
            <p:ph idx="1"/>
          </p:nvPr>
        </p:nvSpPr>
        <p:spPr>
          <a:xfrm>
            <a:off x="429831" y="1376885"/>
            <a:ext cx="8229600" cy="761999"/>
          </a:xfrm>
        </p:spPr>
        <p:txBody>
          <a:bodyPr/>
          <a:lstStyle/>
          <a:p>
            <a:pPr marL="0" indent="0">
              <a:buNone/>
            </a:pPr>
            <a:r>
              <a:rPr lang="en-US" dirty="0"/>
              <a:t>A. 2 x 2 table:</a:t>
            </a:r>
          </a:p>
          <a:p>
            <a:endParaRPr lang="en-US" dirty="0"/>
          </a:p>
        </p:txBody>
      </p:sp>
      <p:sp>
        <p:nvSpPr>
          <p:cNvPr id="8" name="Rectangle 5">
            <a:extLst>
              <a:ext uri="{FF2B5EF4-FFF2-40B4-BE49-F238E27FC236}">
                <a16:creationId xmlns:a16="http://schemas.microsoft.com/office/drawing/2014/main" id="{D1C051D1-5F05-D848-BE29-715B27EBA837}"/>
              </a:ext>
            </a:extLst>
          </p:cNvPr>
          <p:cNvSpPr>
            <a:spLocks noChangeArrowheads="1"/>
          </p:cNvSpPr>
          <p:nvPr/>
        </p:nvSpPr>
        <p:spPr bwMode="auto">
          <a:xfrm>
            <a:off x="6721475" y="4398963"/>
            <a:ext cx="17367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13388</a:t>
            </a:r>
          </a:p>
        </p:txBody>
      </p:sp>
      <p:sp>
        <p:nvSpPr>
          <p:cNvPr id="9" name="Rectangle 6">
            <a:extLst>
              <a:ext uri="{FF2B5EF4-FFF2-40B4-BE49-F238E27FC236}">
                <a16:creationId xmlns:a16="http://schemas.microsoft.com/office/drawing/2014/main" id="{53918484-840C-774D-AC31-6C3007973552}"/>
              </a:ext>
            </a:extLst>
          </p:cNvPr>
          <p:cNvSpPr>
            <a:spLocks noChangeArrowheads="1"/>
          </p:cNvSpPr>
          <p:nvPr/>
        </p:nvSpPr>
        <p:spPr bwMode="auto">
          <a:xfrm>
            <a:off x="4637088" y="4398963"/>
            <a:ext cx="20843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12124</a:t>
            </a:r>
          </a:p>
        </p:txBody>
      </p:sp>
      <p:sp>
        <p:nvSpPr>
          <p:cNvPr id="10" name="Rectangle 7">
            <a:extLst>
              <a:ext uri="{FF2B5EF4-FFF2-40B4-BE49-F238E27FC236}">
                <a16:creationId xmlns:a16="http://schemas.microsoft.com/office/drawing/2014/main" id="{458EBEA1-45C3-0E4A-99FC-B83D5E22D12B}"/>
              </a:ext>
            </a:extLst>
          </p:cNvPr>
          <p:cNvSpPr>
            <a:spLocks noChangeArrowheads="1"/>
          </p:cNvSpPr>
          <p:nvPr/>
        </p:nvSpPr>
        <p:spPr bwMode="auto">
          <a:xfrm>
            <a:off x="3160713" y="4398963"/>
            <a:ext cx="1476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264</a:t>
            </a:r>
          </a:p>
        </p:txBody>
      </p:sp>
      <p:sp>
        <p:nvSpPr>
          <p:cNvPr id="11" name="Rectangle 8">
            <a:extLst>
              <a:ext uri="{FF2B5EF4-FFF2-40B4-BE49-F238E27FC236}">
                <a16:creationId xmlns:a16="http://schemas.microsoft.com/office/drawing/2014/main" id="{F79E80AA-97A0-9A42-9FE7-79ACC0BC70D9}"/>
              </a:ext>
            </a:extLst>
          </p:cNvPr>
          <p:cNvSpPr>
            <a:spLocks noChangeArrowheads="1"/>
          </p:cNvSpPr>
          <p:nvPr/>
        </p:nvSpPr>
        <p:spPr bwMode="auto">
          <a:xfrm>
            <a:off x="990600" y="4398963"/>
            <a:ext cx="21701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a:t>Totals</a:t>
            </a:r>
          </a:p>
        </p:txBody>
      </p:sp>
      <p:sp>
        <p:nvSpPr>
          <p:cNvPr id="12" name="Rectangle 9">
            <a:extLst>
              <a:ext uri="{FF2B5EF4-FFF2-40B4-BE49-F238E27FC236}">
                <a16:creationId xmlns:a16="http://schemas.microsoft.com/office/drawing/2014/main" id="{A7475138-D3CB-1E44-91C7-0E5AA0AFEB9B}"/>
              </a:ext>
            </a:extLst>
          </p:cNvPr>
          <p:cNvSpPr>
            <a:spLocks noChangeArrowheads="1"/>
          </p:cNvSpPr>
          <p:nvPr/>
        </p:nvSpPr>
        <p:spPr bwMode="auto">
          <a:xfrm>
            <a:off x="6721475" y="3870325"/>
            <a:ext cx="17367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6707</a:t>
            </a:r>
          </a:p>
        </p:txBody>
      </p:sp>
      <p:sp>
        <p:nvSpPr>
          <p:cNvPr id="13" name="Rectangle 10">
            <a:extLst>
              <a:ext uri="{FF2B5EF4-FFF2-40B4-BE49-F238E27FC236}">
                <a16:creationId xmlns:a16="http://schemas.microsoft.com/office/drawing/2014/main" id="{C0596D0D-9D3A-2F44-8B01-A98A39B988ED}"/>
              </a:ext>
            </a:extLst>
          </p:cNvPr>
          <p:cNvSpPr>
            <a:spLocks noChangeArrowheads="1"/>
          </p:cNvSpPr>
          <p:nvPr/>
        </p:nvSpPr>
        <p:spPr bwMode="auto">
          <a:xfrm>
            <a:off x="4637088" y="3870325"/>
            <a:ext cx="208438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6532 </a:t>
            </a:r>
          </a:p>
        </p:txBody>
      </p:sp>
      <p:sp>
        <p:nvSpPr>
          <p:cNvPr id="14" name="Rectangle 11">
            <a:extLst>
              <a:ext uri="{FF2B5EF4-FFF2-40B4-BE49-F238E27FC236}">
                <a16:creationId xmlns:a16="http://schemas.microsoft.com/office/drawing/2014/main" id="{27DC625B-1E6C-F843-90F4-D08672B61F18}"/>
              </a:ext>
            </a:extLst>
          </p:cNvPr>
          <p:cNvSpPr>
            <a:spLocks noChangeArrowheads="1"/>
          </p:cNvSpPr>
          <p:nvPr/>
        </p:nvSpPr>
        <p:spPr bwMode="auto">
          <a:xfrm>
            <a:off x="3160713" y="3870325"/>
            <a:ext cx="1476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175 </a:t>
            </a:r>
          </a:p>
        </p:txBody>
      </p:sp>
      <p:sp>
        <p:nvSpPr>
          <p:cNvPr id="15" name="Rectangle 12">
            <a:extLst>
              <a:ext uri="{FF2B5EF4-FFF2-40B4-BE49-F238E27FC236}">
                <a16:creationId xmlns:a16="http://schemas.microsoft.com/office/drawing/2014/main" id="{5F2F1937-DA7A-6943-ACD9-3F0C6F31B730}"/>
              </a:ext>
            </a:extLst>
          </p:cNvPr>
          <p:cNvSpPr>
            <a:spLocks noChangeArrowheads="1"/>
          </p:cNvSpPr>
          <p:nvPr/>
        </p:nvSpPr>
        <p:spPr bwMode="auto">
          <a:xfrm>
            <a:off x="990600" y="3870325"/>
            <a:ext cx="21701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Placebo</a:t>
            </a:r>
          </a:p>
        </p:txBody>
      </p:sp>
      <p:sp>
        <p:nvSpPr>
          <p:cNvPr id="16" name="Rectangle 13">
            <a:extLst>
              <a:ext uri="{FF2B5EF4-FFF2-40B4-BE49-F238E27FC236}">
                <a16:creationId xmlns:a16="http://schemas.microsoft.com/office/drawing/2014/main" id="{E2EE89FC-D4BE-3F48-AFD6-9E4A21DF6081}"/>
              </a:ext>
            </a:extLst>
          </p:cNvPr>
          <p:cNvSpPr>
            <a:spLocks noChangeArrowheads="1"/>
          </p:cNvSpPr>
          <p:nvPr/>
        </p:nvSpPr>
        <p:spPr bwMode="auto">
          <a:xfrm>
            <a:off x="6721475" y="3343275"/>
            <a:ext cx="17367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6681</a:t>
            </a:r>
          </a:p>
        </p:txBody>
      </p:sp>
      <p:sp>
        <p:nvSpPr>
          <p:cNvPr id="17" name="Rectangle 14">
            <a:extLst>
              <a:ext uri="{FF2B5EF4-FFF2-40B4-BE49-F238E27FC236}">
                <a16:creationId xmlns:a16="http://schemas.microsoft.com/office/drawing/2014/main" id="{E36539FB-D6FC-8442-868F-94C51894AA56}"/>
              </a:ext>
            </a:extLst>
          </p:cNvPr>
          <p:cNvSpPr>
            <a:spLocks noChangeArrowheads="1"/>
          </p:cNvSpPr>
          <p:nvPr/>
        </p:nvSpPr>
        <p:spPr bwMode="auto">
          <a:xfrm>
            <a:off x="4637088" y="3343275"/>
            <a:ext cx="20843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6592 </a:t>
            </a:r>
          </a:p>
        </p:txBody>
      </p:sp>
      <p:sp>
        <p:nvSpPr>
          <p:cNvPr id="18" name="Rectangle 15">
            <a:extLst>
              <a:ext uri="{FF2B5EF4-FFF2-40B4-BE49-F238E27FC236}">
                <a16:creationId xmlns:a16="http://schemas.microsoft.com/office/drawing/2014/main" id="{87C5A63C-B1DE-4642-A00A-14B5A3128269}"/>
              </a:ext>
            </a:extLst>
          </p:cNvPr>
          <p:cNvSpPr>
            <a:spLocks noChangeArrowheads="1"/>
          </p:cNvSpPr>
          <p:nvPr/>
        </p:nvSpPr>
        <p:spPr bwMode="auto">
          <a:xfrm>
            <a:off x="3160713" y="3343275"/>
            <a:ext cx="14763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89</a:t>
            </a:r>
          </a:p>
        </p:txBody>
      </p:sp>
      <p:sp>
        <p:nvSpPr>
          <p:cNvPr id="19" name="Rectangle 16">
            <a:extLst>
              <a:ext uri="{FF2B5EF4-FFF2-40B4-BE49-F238E27FC236}">
                <a16:creationId xmlns:a16="http://schemas.microsoft.com/office/drawing/2014/main" id="{D47B2872-D76D-D840-807D-803CE69B3FD0}"/>
              </a:ext>
            </a:extLst>
          </p:cNvPr>
          <p:cNvSpPr>
            <a:spLocks noChangeArrowheads="1"/>
          </p:cNvSpPr>
          <p:nvPr/>
        </p:nvSpPr>
        <p:spPr bwMode="auto">
          <a:xfrm>
            <a:off x="990600" y="3343275"/>
            <a:ext cx="21701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Tamoxifen</a:t>
            </a:r>
          </a:p>
        </p:txBody>
      </p:sp>
      <p:sp>
        <p:nvSpPr>
          <p:cNvPr id="20" name="Rectangle 17">
            <a:extLst>
              <a:ext uri="{FF2B5EF4-FFF2-40B4-BE49-F238E27FC236}">
                <a16:creationId xmlns:a16="http://schemas.microsoft.com/office/drawing/2014/main" id="{29DF4C7E-1E9B-C344-A74A-7187A8F7B7AD}"/>
              </a:ext>
            </a:extLst>
          </p:cNvPr>
          <p:cNvSpPr>
            <a:spLocks noChangeArrowheads="1"/>
          </p:cNvSpPr>
          <p:nvPr/>
        </p:nvSpPr>
        <p:spPr bwMode="auto">
          <a:xfrm>
            <a:off x="6721475" y="2814638"/>
            <a:ext cx="17367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a:t>Totals</a:t>
            </a:r>
          </a:p>
        </p:txBody>
      </p:sp>
      <p:sp>
        <p:nvSpPr>
          <p:cNvPr id="21" name="Rectangle 18">
            <a:extLst>
              <a:ext uri="{FF2B5EF4-FFF2-40B4-BE49-F238E27FC236}">
                <a16:creationId xmlns:a16="http://schemas.microsoft.com/office/drawing/2014/main" id="{F565CB06-9FEF-5545-9BD2-627250A5251F}"/>
              </a:ext>
            </a:extLst>
          </p:cNvPr>
          <p:cNvSpPr>
            <a:spLocks noChangeArrowheads="1"/>
          </p:cNvSpPr>
          <p:nvPr/>
        </p:nvSpPr>
        <p:spPr bwMode="auto">
          <a:xfrm>
            <a:off x="4637088" y="2814638"/>
            <a:ext cx="20843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No </a:t>
            </a:r>
          </a:p>
        </p:txBody>
      </p:sp>
      <p:sp>
        <p:nvSpPr>
          <p:cNvPr id="22" name="Rectangle 19">
            <a:extLst>
              <a:ext uri="{FF2B5EF4-FFF2-40B4-BE49-F238E27FC236}">
                <a16:creationId xmlns:a16="http://schemas.microsoft.com/office/drawing/2014/main" id="{403AEF08-2F2A-6E47-920D-B9690D5E12CC}"/>
              </a:ext>
            </a:extLst>
          </p:cNvPr>
          <p:cNvSpPr>
            <a:spLocks noChangeArrowheads="1"/>
          </p:cNvSpPr>
          <p:nvPr/>
        </p:nvSpPr>
        <p:spPr bwMode="auto">
          <a:xfrm>
            <a:off x="3160713" y="2814638"/>
            <a:ext cx="1476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Yes</a:t>
            </a:r>
          </a:p>
        </p:txBody>
      </p:sp>
      <p:sp>
        <p:nvSpPr>
          <p:cNvPr id="23" name="Rectangle 20">
            <a:extLst>
              <a:ext uri="{FF2B5EF4-FFF2-40B4-BE49-F238E27FC236}">
                <a16:creationId xmlns:a16="http://schemas.microsoft.com/office/drawing/2014/main" id="{C43C7FA4-A2AE-1949-A5B0-32FD2F611B6B}"/>
              </a:ext>
            </a:extLst>
          </p:cNvPr>
          <p:cNvSpPr>
            <a:spLocks noChangeArrowheads="1"/>
          </p:cNvSpPr>
          <p:nvPr/>
        </p:nvSpPr>
        <p:spPr bwMode="auto">
          <a:xfrm>
            <a:off x="990600" y="2814638"/>
            <a:ext cx="21701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Treatment</a:t>
            </a:r>
          </a:p>
        </p:txBody>
      </p:sp>
      <p:sp>
        <p:nvSpPr>
          <p:cNvPr id="24" name="Rectangle 21">
            <a:extLst>
              <a:ext uri="{FF2B5EF4-FFF2-40B4-BE49-F238E27FC236}">
                <a16:creationId xmlns:a16="http://schemas.microsoft.com/office/drawing/2014/main" id="{44B9F43C-BA95-EB4B-9A93-E9C1ABECFEEB}"/>
              </a:ext>
            </a:extLst>
          </p:cNvPr>
          <p:cNvSpPr>
            <a:spLocks noChangeArrowheads="1"/>
          </p:cNvSpPr>
          <p:nvPr/>
        </p:nvSpPr>
        <p:spPr bwMode="auto">
          <a:xfrm>
            <a:off x="6721475" y="2286000"/>
            <a:ext cx="17367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endParaRPr lang="en-US" altLang="en-US" sz="2800"/>
          </a:p>
        </p:txBody>
      </p:sp>
      <p:sp>
        <p:nvSpPr>
          <p:cNvPr id="25" name="Rectangle 22">
            <a:extLst>
              <a:ext uri="{FF2B5EF4-FFF2-40B4-BE49-F238E27FC236}">
                <a16:creationId xmlns:a16="http://schemas.microsoft.com/office/drawing/2014/main" id="{4F864EFD-1429-884A-ABFE-3D41F893C891}"/>
              </a:ext>
            </a:extLst>
          </p:cNvPr>
          <p:cNvSpPr>
            <a:spLocks noChangeArrowheads="1"/>
          </p:cNvSpPr>
          <p:nvPr/>
        </p:nvSpPr>
        <p:spPr bwMode="auto">
          <a:xfrm>
            <a:off x="3160713" y="2286000"/>
            <a:ext cx="35607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dirty="0"/>
              <a:t>Breast Cancer</a:t>
            </a:r>
          </a:p>
        </p:txBody>
      </p:sp>
      <p:sp>
        <p:nvSpPr>
          <p:cNvPr id="26" name="Rectangle 23">
            <a:extLst>
              <a:ext uri="{FF2B5EF4-FFF2-40B4-BE49-F238E27FC236}">
                <a16:creationId xmlns:a16="http://schemas.microsoft.com/office/drawing/2014/main" id="{C70C39B3-8345-6C47-BCC6-BADF6D91C6B7}"/>
              </a:ext>
            </a:extLst>
          </p:cNvPr>
          <p:cNvSpPr>
            <a:spLocks noChangeArrowheads="1"/>
          </p:cNvSpPr>
          <p:nvPr/>
        </p:nvSpPr>
        <p:spPr bwMode="auto">
          <a:xfrm>
            <a:off x="533400" y="2286000"/>
            <a:ext cx="26273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400" dirty="0"/>
              <a:t>       </a:t>
            </a:r>
          </a:p>
        </p:txBody>
      </p:sp>
      <p:sp>
        <p:nvSpPr>
          <p:cNvPr id="27" name="Line 24">
            <a:extLst>
              <a:ext uri="{FF2B5EF4-FFF2-40B4-BE49-F238E27FC236}">
                <a16:creationId xmlns:a16="http://schemas.microsoft.com/office/drawing/2014/main" id="{B1E1BE26-8E92-2545-90AC-7029C1369443}"/>
              </a:ext>
            </a:extLst>
          </p:cNvPr>
          <p:cNvSpPr>
            <a:spLocks noChangeShapeType="1"/>
          </p:cNvSpPr>
          <p:nvPr/>
        </p:nvSpPr>
        <p:spPr bwMode="auto">
          <a:xfrm>
            <a:off x="990600" y="2286000"/>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5">
            <a:extLst>
              <a:ext uri="{FF2B5EF4-FFF2-40B4-BE49-F238E27FC236}">
                <a16:creationId xmlns:a16="http://schemas.microsoft.com/office/drawing/2014/main" id="{6E2D9ED3-5A7F-7746-956D-157421176B84}"/>
              </a:ext>
            </a:extLst>
          </p:cNvPr>
          <p:cNvSpPr>
            <a:spLocks noChangeShapeType="1"/>
          </p:cNvSpPr>
          <p:nvPr/>
        </p:nvSpPr>
        <p:spPr bwMode="auto">
          <a:xfrm>
            <a:off x="990600" y="2814638"/>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a:extLst>
              <a:ext uri="{FF2B5EF4-FFF2-40B4-BE49-F238E27FC236}">
                <a16:creationId xmlns:a16="http://schemas.microsoft.com/office/drawing/2014/main" id="{40C9988E-7764-A047-965A-DF57DF510F06}"/>
              </a:ext>
            </a:extLst>
          </p:cNvPr>
          <p:cNvSpPr>
            <a:spLocks noChangeShapeType="1"/>
          </p:cNvSpPr>
          <p:nvPr/>
        </p:nvSpPr>
        <p:spPr bwMode="auto">
          <a:xfrm>
            <a:off x="990600" y="3343275"/>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7">
            <a:extLst>
              <a:ext uri="{FF2B5EF4-FFF2-40B4-BE49-F238E27FC236}">
                <a16:creationId xmlns:a16="http://schemas.microsoft.com/office/drawing/2014/main" id="{A85A2ABA-608C-4B40-8BDA-8FE05CCBF685}"/>
              </a:ext>
            </a:extLst>
          </p:cNvPr>
          <p:cNvSpPr>
            <a:spLocks noChangeShapeType="1"/>
          </p:cNvSpPr>
          <p:nvPr/>
        </p:nvSpPr>
        <p:spPr bwMode="auto">
          <a:xfrm>
            <a:off x="990600" y="3870325"/>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a:extLst>
              <a:ext uri="{FF2B5EF4-FFF2-40B4-BE49-F238E27FC236}">
                <a16:creationId xmlns:a16="http://schemas.microsoft.com/office/drawing/2014/main" id="{C6B0A08A-79FA-3E4A-B4B0-B72A7E9ACB1F}"/>
              </a:ext>
            </a:extLst>
          </p:cNvPr>
          <p:cNvSpPr>
            <a:spLocks noChangeShapeType="1"/>
          </p:cNvSpPr>
          <p:nvPr/>
        </p:nvSpPr>
        <p:spPr bwMode="auto">
          <a:xfrm>
            <a:off x="990600" y="439896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9">
            <a:extLst>
              <a:ext uri="{FF2B5EF4-FFF2-40B4-BE49-F238E27FC236}">
                <a16:creationId xmlns:a16="http://schemas.microsoft.com/office/drawing/2014/main" id="{0437BE88-2F29-A14A-8B83-E81DB5B603A0}"/>
              </a:ext>
            </a:extLst>
          </p:cNvPr>
          <p:cNvSpPr>
            <a:spLocks noChangeShapeType="1"/>
          </p:cNvSpPr>
          <p:nvPr/>
        </p:nvSpPr>
        <p:spPr bwMode="auto">
          <a:xfrm>
            <a:off x="990600" y="4927600"/>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0">
            <a:extLst>
              <a:ext uri="{FF2B5EF4-FFF2-40B4-BE49-F238E27FC236}">
                <a16:creationId xmlns:a16="http://schemas.microsoft.com/office/drawing/2014/main" id="{D3E28E83-11BB-DB4F-8A11-948259556984}"/>
              </a:ext>
            </a:extLst>
          </p:cNvPr>
          <p:cNvSpPr>
            <a:spLocks noChangeShapeType="1"/>
          </p:cNvSpPr>
          <p:nvPr/>
        </p:nvSpPr>
        <p:spPr bwMode="auto">
          <a:xfrm>
            <a:off x="990600" y="2286000"/>
            <a:ext cx="0" cy="2641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1">
            <a:extLst>
              <a:ext uri="{FF2B5EF4-FFF2-40B4-BE49-F238E27FC236}">
                <a16:creationId xmlns:a16="http://schemas.microsoft.com/office/drawing/2014/main" id="{02AAABA2-6B59-3A40-AEDB-85924B951BBB}"/>
              </a:ext>
            </a:extLst>
          </p:cNvPr>
          <p:cNvSpPr>
            <a:spLocks noChangeShapeType="1"/>
          </p:cNvSpPr>
          <p:nvPr/>
        </p:nvSpPr>
        <p:spPr bwMode="auto">
          <a:xfrm>
            <a:off x="3160713" y="2286000"/>
            <a:ext cx="0" cy="264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2">
            <a:extLst>
              <a:ext uri="{FF2B5EF4-FFF2-40B4-BE49-F238E27FC236}">
                <a16:creationId xmlns:a16="http://schemas.microsoft.com/office/drawing/2014/main" id="{E1235A57-C882-5145-9437-22FBACC2B76B}"/>
              </a:ext>
            </a:extLst>
          </p:cNvPr>
          <p:cNvSpPr>
            <a:spLocks noChangeShapeType="1"/>
          </p:cNvSpPr>
          <p:nvPr/>
        </p:nvSpPr>
        <p:spPr bwMode="auto">
          <a:xfrm>
            <a:off x="6721475" y="2286000"/>
            <a:ext cx="0" cy="264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3">
            <a:extLst>
              <a:ext uri="{FF2B5EF4-FFF2-40B4-BE49-F238E27FC236}">
                <a16:creationId xmlns:a16="http://schemas.microsoft.com/office/drawing/2014/main" id="{BE8A34BE-F3BA-9049-8109-CF67F0EFE612}"/>
              </a:ext>
            </a:extLst>
          </p:cNvPr>
          <p:cNvSpPr>
            <a:spLocks noChangeShapeType="1"/>
          </p:cNvSpPr>
          <p:nvPr/>
        </p:nvSpPr>
        <p:spPr bwMode="auto">
          <a:xfrm>
            <a:off x="8458200" y="2286000"/>
            <a:ext cx="0" cy="2641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4">
            <a:extLst>
              <a:ext uri="{FF2B5EF4-FFF2-40B4-BE49-F238E27FC236}">
                <a16:creationId xmlns:a16="http://schemas.microsoft.com/office/drawing/2014/main" id="{2D33ED40-A095-5247-9BF4-D0771A39EDE4}"/>
              </a:ext>
            </a:extLst>
          </p:cNvPr>
          <p:cNvSpPr>
            <a:spLocks noChangeShapeType="1"/>
          </p:cNvSpPr>
          <p:nvPr/>
        </p:nvSpPr>
        <p:spPr bwMode="auto">
          <a:xfrm>
            <a:off x="4637088" y="2814638"/>
            <a:ext cx="0" cy="2112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626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utoUpdateAnimBg="0"/>
      <p:bldP spid="9" grpId="0" autoUpdateAnimBg="0"/>
      <p:bldP spid="10" grpId="0" autoUpdateAnimBg="0"/>
      <p:bldP spid="12" grpId="0" autoUpdateAnimBg="0"/>
      <p:bldP spid="13" grpId="0" autoUpdateAnimBg="0"/>
      <p:bldP spid="14" grpId="0" autoUpdateAnimBg="0"/>
      <p:bldP spid="16" grpId="0" autoUpdateAnimBg="0"/>
      <p:bldP spid="17" grpId="0" autoUpdateAnimBg="0"/>
      <p:bldP spid="1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#2: </a:t>
            </a:r>
            <a:br>
              <a:rPr lang="en-US" b="1" i="1" dirty="0"/>
            </a:br>
            <a:r>
              <a:rPr lang="en-US" b="1" i="1" dirty="0"/>
              <a:t>Tamoxifen and cancer</a:t>
            </a:r>
            <a:br>
              <a:rPr lang="en-US" dirty="0"/>
            </a:br>
            <a:br>
              <a:rPr lang="en-US" dirty="0"/>
            </a:br>
            <a:endParaRPr lang="en-US" dirty="0"/>
          </a:p>
        </p:txBody>
      </p:sp>
      <p:sp>
        <p:nvSpPr>
          <p:cNvPr id="3" name="Content Placeholder 2"/>
          <p:cNvSpPr>
            <a:spLocks noGrp="1"/>
          </p:cNvSpPr>
          <p:nvPr>
            <p:ph idx="1"/>
          </p:nvPr>
        </p:nvSpPr>
        <p:spPr>
          <a:xfrm>
            <a:off x="429831" y="1376885"/>
            <a:ext cx="8229600" cy="1213915"/>
          </a:xfrm>
        </p:spPr>
        <p:txBody>
          <a:bodyPr/>
          <a:lstStyle/>
          <a:p>
            <a:pPr marL="0" indent="0">
              <a:buNone/>
            </a:pPr>
            <a:r>
              <a:rPr lang="en-US" dirty="0"/>
              <a:t>B. Test to determine relationship between treatment and cancer?</a:t>
            </a:r>
          </a:p>
          <a:p>
            <a:endParaRPr lang="en-US" dirty="0"/>
          </a:p>
        </p:txBody>
      </p:sp>
      <p:sp>
        <p:nvSpPr>
          <p:cNvPr id="39" name="Content Placeholder 2">
            <a:extLst>
              <a:ext uri="{FF2B5EF4-FFF2-40B4-BE49-F238E27FC236}">
                <a16:creationId xmlns:a16="http://schemas.microsoft.com/office/drawing/2014/main" id="{471B3F40-7FA0-904A-ACC9-BD93C81B654C}"/>
              </a:ext>
            </a:extLst>
          </p:cNvPr>
          <p:cNvSpPr txBox="1">
            <a:spLocks/>
          </p:cNvSpPr>
          <p:nvPr/>
        </p:nvSpPr>
        <p:spPr bwMode="auto">
          <a:xfrm>
            <a:off x="494211" y="2372769"/>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Chi-square/Relative Risk (RR)</a:t>
            </a:r>
          </a:p>
          <a:p>
            <a:endParaRPr lang="en-US" dirty="0"/>
          </a:p>
        </p:txBody>
      </p:sp>
      <p:sp>
        <p:nvSpPr>
          <p:cNvPr id="40" name="Rectangle 39">
            <a:extLst>
              <a:ext uri="{FF2B5EF4-FFF2-40B4-BE49-F238E27FC236}">
                <a16:creationId xmlns:a16="http://schemas.microsoft.com/office/drawing/2014/main" id="{FF88119F-8FB2-3A4C-8D08-667C3E0CDEE2}"/>
              </a:ext>
            </a:extLst>
          </p:cNvPr>
          <p:cNvSpPr/>
          <p:nvPr/>
        </p:nvSpPr>
        <p:spPr>
          <a:xfrm>
            <a:off x="457200" y="3145337"/>
            <a:ext cx="8153400" cy="4031873"/>
          </a:xfrm>
          <a:prstGeom prst="rect">
            <a:avLst/>
          </a:prstGeom>
        </p:spPr>
        <p:txBody>
          <a:bodyPr wrap="square">
            <a:spAutoFit/>
          </a:bodyPr>
          <a:lstStyle/>
          <a:p>
            <a:pPr marL="457200" marR="0" indent="-457200">
              <a:spcBef>
                <a:spcPts val="0"/>
              </a:spcBef>
              <a:spcAft>
                <a:spcPts val="0"/>
              </a:spcAft>
              <a:buFont typeface="Arial" panose="020B0604020202020204" pitchFamily="34" charset="0"/>
              <a:buChar char="•"/>
            </a:pPr>
            <a:r>
              <a:rPr lang="en-US" sz="3200" dirty="0">
                <a:effectLst/>
                <a:latin typeface="+mn-lt"/>
                <a:ea typeface="Times New Roman" panose="02020603050405020304" pitchFamily="18" charset="0"/>
              </a:rPr>
              <a:t>Why? </a:t>
            </a:r>
            <a:r>
              <a:rPr lang="en-US" sz="3200" dirty="0">
                <a:latin typeface="+mn-lt"/>
                <a:ea typeface="Times New Roman" panose="02020603050405020304" pitchFamily="18" charset="0"/>
              </a:rPr>
              <a:t>C</a:t>
            </a:r>
            <a:r>
              <a:rPr lang="en-US" sz="3200" dirty="0">
                <a:effectLst/>
                <a:latin typeface="+mn-lt"/>
                <a:ea typeface="Times New Roman" panose="02020603050405020304" pitchFamily="18" charset="0"/>
              </a:rPr>
              <a:t>hi-square is employed to determine whether an association exists between two categorical variables; the RR </a:t>
            </a:r>
            <a:r>
              <a:rPr lang="en-US" sz="3200" dirty="0">
                <a:latin typeface="+mn-lt"/>
              </a:rPr>
              <a:t>shows the </a:t>
            </a:r>
            <a:r>
              <a:rPr lang="en-US" sz="3200" b="1" i="1" dirty="0">
                <a:latin typeface="+mn-lt"/>
              </a:rPr>
              <a:t>strength</a:t>
            </a:r>
            <a:r>
              <a:rPr lang="en-US" sz="3200" dirty="0">
                <a:latin typeface="+mn-lt"/>
              </a:rPr>
              <a:t> and </a:t>
            </a:r>
            <a:r>
              <a:rPr lang="en-US" sz="3200" b="1" i="1" dirty="0">
                <a:latin typeface="+mn-lt"/>
              </a:rPr>
              <a:t>direction</a:t>
            </a:r>
            <a:r>
              <a:rPr lang="en-US" sz="3200" dirty="0">
                <a:latin typeface="+mn-lt"/>
              </a:rPr>
              <a:t> of the association.</a:t>
            </a: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endParaRPr lang="en-US" sz="3200" dirty="0">
              <a:latin typeface="+mn-lt"/>
              <a:ea typeface="Times New Roman" panose="02020603050405020304" pitchFamily="18" charset="0"/>
            </a:endParaRPr>
          </a:p>
          <a:p>
            <a:pPr marL="0" marR="0">
              <a:spcBef>
                <a:spcPts val="0"/>
              </a:spcBef>
              <a:spcAft>
                <a:spcPts val="0"/>
              </a:spcAft>
            </a:pPr>
            <a:endParaRPr lang="en-US" sz="3200" dirty="0">
              <a:effectLst/>
              <a:latin typeface="+mn-lt"/>
              <a:ea typeface="Times New Roman" panose="02020603050405020304" pitchFamily="18" charset="0"/>
            </a:endParaRPr>
          </a:p>
          <a:p>
            <a:pPr marL="0" marR="0">
              <a:spcBef>
                <a:spcPts val="0"/>
              </a:spcBef>
              <a:spcAft>
                <a:spcPts val="0"/>
              </a:spcAft>
            </a:pPr>
            <a:r>
              <a:rPr lang="en-US" sz="3200" dirty="0">
                <a:effectLst/>
                <a:latin typeface="+mn-lt"/>
                <a:ea typeface="Times New Roman" panose="02020603050405020304" pitchFamily="18" charset="0"/>
              </a:rPr>
              <a:t> </a:t>
            </a:r>
          </a:p>
        </p:txBody>
      </p:sp>
    </p:spTree>
    <p:extLst>
      <p:ext uri="{BB962C8B-B14F-4D97-AF65-F5344CB8AC3E}">
        <p14:creationId xmlns:p14="http://schemas.microsoft.com/office/powerpoint/2010/main" val="40119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#2: </a:t>
            </a:r>
            <a:br>
              <a:rPr lang="en-US" b="1" i="1" dirty="0"/>
            </a:br>
            <a:r>
              <a:rPr lang="en-US" b="1" i="1" dirty="0"/>
              <a:t>Tamoxifen and cancer</a:t>
            </a:r>
            <a:br>
              <a:rPr lang="en-US" dirty="0"/>
            </a:br>
            <a:br>
              <a:rPr lang="en-US" dirty="0"/>
            </a:br>
            <a:endParaRPr lang="en-US" dirty="0"/>
          </a:p>
        </p:txBody>
      </p:sp>
      <p:sp>
        <p:nvSpPr>
          <p:cNvPr id="3" name="Content Placeholder 2"/>
          <p:cNvSpPr>
            <a:spLocks noGrp="1"/>
          </p:cNvSpPr>
          <p:nvPr>
            <p:ph idx="1"/>
          </p:nvPr>
        </p:nvSpPr>
        <p:spPr>
          <a:xfrm>
            <a:off x="429831" y="1376885"/>
            <a:ext cx="8229600" cy="1213915"/>
          </a:xfrm>
        </p:spPr>
        <p:txBody>
          <a:bodyPr/>
          <a:lstStyle/>
          <a:p>
            <a:pPr marL="0" indent="0">
              <a:buNone/>
            </a:pPr>
            <a:r>
              <a:rPr lang="en-US" dirty="0"/>
              <a:t>C. Calculate and interpret epidemiologic measure of association.</a:t>
            </a:r>
          </a:p>
          <a:p>
            <a:endParaRPr lang="en-US" dirty="0"/>
          </a:p>
        </p:txBody>
      </p:sp>
      <p:sp>
        <p:nvSpPr>
          <p:cNvPr id="39" name="Content Placeholder 2">
            <a:extLst>
              <a:ext uri="{FF2B5EF4-FFF2-40B4-BE49-F238E27FC236}">
                <a16:creationId xmlns:a16="http://schemas.microsoft.com/office/drawing/2014/main" id="{471B3F40-7FA0-904A-ACC9-BD93C81B654C}"/>
              </a:ext>
            </a:extLst>
          </p:cNvPr>
          <p:cNvSpPr txBox="1">
            <a:spLocks/>
          </p:cNvSpPr>
          <p:nvPr/>
        </p:nvSpPr>
        <p:spPr bwMode="auto">
          <a:xfrm>
            <a:off x="494211" y="2372769"/>
            <a:ext cx="82296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Answer: RR</a:t>
            </a:r>
          </a:p>
          <a:p>
            <a:endParaRPr lang="en-US" dirty="0"/>
          </a:p>
        </p:txBody>
      </p:sp>
      <p:sp>
        <p:nvSpPr>
          <p:cNvPr id="6" name="Rectangle 5">
            <a:extLst>
              <a:ext uri="{FF2B5EF4-FFF2-40B4-BE49-F238E27FC236}">
                <a16:creationId xmlns:a16="http://schemas.microsoft.com/office/drawing/2014/main" id="{24646CBB-DFE9-CE4F-890B-70C375E1C4A8}"/>
              </a:ext>
            </a:extLst>
          </p:cNvPr>
          <p:cNvSpPr/>
          <p:nvPr/>
        </p:nvSpPr>
        <p:spPr>
          <a:xfrm>
            <a:off x="914400" y="3320934"/>
            <a:ext cx="1143000" cy="523220"/>
          </a:xfrm>
          <a:prstGeom prst="rect">
            <a:avLst/>
          </a:prstGeom>
        </p:spPr>
        <p:txBody>
          <a:bodyPr wrap="square">
            <a:spAutoFit/>
          </a:bodyPr>
          <a:lstStyle/>
          <a:p>
            <a:r>
              <a:rPr lang="en-US" altLang="en-US" sz="2800" b="1" dirty="0">
                <a:latin typeface="Georgia" panose="02040502050405020303" pitchFamily="18" charset="0"/>
              </a:rPr>
              <a:t>RR</a:t>
            </a:r>
            <a:endParaRPr lang="en-US" sz="2800"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71F1E2B-FB8F-8D43-822E-AE5A8B1BB318}"/>
                  </a:ext>
                </a:extLst>
              </p:cNvPr>
              <p:cNvSpPr/>
              <p:nvPr/>
            </p:nvSpPr>
            <p:spPr>
              <a:xfrm>
                <a:off x="3527772" y="2971800"/>
                <a:ext cx="1644068" cy="1226618"/>
              </a:xfrm>
              <a:prstGeom prst="rect">
                <a:avLst/>
              </a:prstGeom>
            </p:spPr>
            <p:txBody>
              <a:bodyPr wrap="square">
                <a:spAutoFit/>
              </a:bodyPr>
              <a:lstStyle/>
              <a:p>
                <a:r>
                  <a:rPr lang="en-US" altLang="en-US" sz="3200" b="1" dirty="0"/>
                  <a:t>= </a:t>
                </a:r>
                <a14:m>
                  <m:oMath xmlns:m="http://schemas.openxmlformats.org/officeDocument/2006/math">
                    <m:f>
                      <m:fPr>
                        <m:ctrlPr>
                          <a:rPr lang="en-US" altLang="en-US" sz="3200" b="1" i="1">
                            <a:latin typeface="Cambria Math" panose="02040503050406030204" pitchFamily="18" charset="0"/>
                          </a:rPr>
                        </m:ctrlPr>
                      </m:fPr>
                      <m:num>
                        <m:r>
                          <a:rPr lang="en-US" altLang="en-US" sz="3200" b="1" i="1">
                            <a:latin typeface="Cambria Math" panose="02040503050406030204" pitchFamily="18" charset="0"/>
                          </a:rPr>
                          <m:t>(</m:t>
                        </m:r>
                        <m:f>
                          <m:fPr>
                            <m:ctrlPr>
                              <a:rPr lang="en-US" altLang="en-US" sz="3200" b="1" i="1">
                                <a:latin typeface="Cambria Math" panose="02040503050406030204" pitchFamily="18" charset="0"/>
                              </a:rPr>
                            </m:ctrlPr>
                          </m:fPr>
                          <m:num>
                            <m:r>
                              <a:rPr lang="en-US" altLang="en-US" sz="3200" b="1" i="1" smtClean="0">
                                <a:latin typeface="Cambria Math" panose="02040503050406030204" pitchFamily="18" charset="0"/>
                              </a:rPr>
                              <m:t>𝟖𝟗</m:t>
                            </m:r>
                          </m:num>
                          <m:den>
                            <m:r>
                              <a:rPr lang="en-US" altLang="en-US" sz="3200" b="1" i="1">
                                <a:latin typeface="Cambria Math" panose="02040503050406030204" pitchFamily="18" charset="0"/>
                              </a:rPr>
                              <m:t>𝟔</m:t>
                            </m:r>
                            <m:r>
                              <a:rPr lang="en-US" altLang="en-US" sz="3200" b="1" i="1" smtClean="0">
                                <a:latin typeface="Cambria Math" panose="02040503050406030204" pitchFamily="18" charset="0"/>
                              </a:rPr>
                              <m:t>𝟔𝟖𝟏</m:t>
                            </m:r>
                          </m:den>
                        </m:f>
                        <m:r>
                          <a:rPr lang="en-US" altLang="en-US" sz="3200" b="1" i="1">
                            <a:latin typeface="Cambria Math" panose="02040503050406030204" pitchFamily="18" charset="0"/>
                          </a:rPr>
                          <m:t>)</m:t>
                        </m:r>
                      </m:num>
                      <m:den>
                        <m:r>
                          <a:rPr lang="en-US" altLang="en-US" sz="3200" b="1" i="1">
                            <a:latin typeface="Cambria Math" panose="02040503050406030204" pitchFamily="18" charset="0"/>
                          </a:rPr>
                          <m:t>(</m:t>
                        </m:r>
                        <m:f>
                          <m:fPr>
                            <m:ctrlPr>
                              <a:rPr lang="en-US" altLang="en-US" sz="3200" b="1" i="1">
                                <a:latin typeface="Cambria Math" panose="02040503050406030204" pitchFamily="18" charset="0"/>
                              </a:rPr>
                            </m:ctrlPr>
                          </m:fPr>
                          <m:num>
                            <m:r>
                              <a:rPr lang="en-US" altLang="en-US" sz="3200" b="1" i="1" smtClean="0">
                                <a:latin typeface="Cambria Math" panose="02040503050406030204" pitchFamily="18" charset="0"/>
                              </a:rPr>
                              <m:t>𝟏𝟕𝟓</m:t>
                            </m:r>
                          </m:num>
                          <m:den>
                            <m:r>
                              <a:rPr lang="en-US" altLang="en-US" sz="3200" b="1" i="1">
                                <a:latin typeface="Cambria Math" panose="02040503050406030204" pitchFamily="18" charset="0"/>
                              </a:rPr>
                              <m:t>𝟔𝟕</m:t>
                            </m:r>
                            <m:r>
                              <a:rPr lang="en-US" altLang="en-US" sz="3200" b="1" i="1" smtClean="0">
                                <a:latin typeface="Cambria Math" panose="02040503050406030204" pitchFamily="18" charset="0"/>
                              </a:rPr>
                              <m:t>𝟎𝟕</m:t>
                            </m:r>
                          </m:den>
                        </m:f>
                        <m:r>
                          <a:rPr lang="en-US" altLang="en-US" sz="3200" b="1" i="1">
                            <a:latin typeface="Cambria Math" panose="02040503050406030204" pitchFamily="18" charset="0"/>
                          </a:rPr>
                          <m:t>)</m:t>
                        </m:r>
                      </m:den>
                    </m:f>
                  </m:oMath>
                </a14:m>
                <a:endParaRPr lang="en-US" sz="3200" dirty="0">
                  <a:latin typeface="Georgia" panose="02040502050405020303" pitchFamily="18" charset="0"/>
                </a:endParaRPr>
              </a:p>
            </p:txBody>
          </p:sp>
        </mc:Choice>
        <mc:Fallback xmlns="">
          <p:sp>
            <p:nvSpPr>
              <p:cNvPr id="7" name="Rectangle 6">
                <a:extLst>
                  <a:ext uri="{FF2B5EF4-FFF2-40B4-BE49-F238E27FC236}">
                    <a16:creationId xmlns:a16="http://schemas.microsoft.com/office/drawing/2014/main" id="{271F1E2B-FB8F-8D43-822E-AE5A8B1BB318}"/>
                  </a:ext>
                </a:extLst>
              </p:cNvPr>
              <p:cNvSpPr>
                <a:spLocks noRot="1" noChangeAspect="1" noMove="1" noResize="1" noEditPoints="1" noAdjustHandles="1" noChangeArrowheads="1" noChangeShapeType="1" noTextEdit="1"/>
              </p:cNvSpPr>
              <p:nvPr/>
            </p:nvSpPr>
            <p:spPr>
              <a:xfrm>
                <a:off x="3527772" y="2971800"/>
                <a:ext cx="1644068" cy="1226618"/>
              </a:xfrm>
              <a:prstGeom prst="rect">
                <a:avLst/>
              </a:prstGeom>
              <a:blipFill>
                <a:blip r:embed="rId2"/>
                <a:stretch>
                  <a:fillRect l="-9231" b="-1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9785CB4-9312-6044-A475-48D2B4DC6806}"/>
                  </a:ext>
                </a:extLst>
              </p:cNvPr>
              <p:cNvSpPr/>
              <p:nvPr/>
            </p:nvSpPr>
            <p:spPr>
              <a:xfrm>
                <a:off x="5019440" y="3200805"/>
                <a:ext cx="1593706" cy="817724"/>
              </a:xfrm>
              <a:prstGeom prst="rect">
                <a:avLst/>
              </a:prstGeom>
            </p:spPr>
            <p:txBody>
              <a:bodyPr wrap="none">
                <a:spAutoFit/>
              </a:bodyPr>
              <a:lstStyle/>
              <a:p>
                <a:r>
                  <a:rPr lang="en-US" sz="3200" dirty="0">
                    <a:latin typeface="Georgia" panose="02040502050405020303" pitchFamily="18" charset="0"/>
                  </a:rPr>
                  <a:t>= </a:t>
                </a:r>
                <a14:m>
                  <m:oMath xmlns:m="http://schemas.openxmlformats.org/officeDocument/2006/math">
                    <m:f>
                      <m:fPr>
                        <m:ctrlPr>
                          <a:rPr lang="en-US" altLang="en-US" sz="3200" b="1" i="1">
                            <a:latin typeface="Cambria Math" panose="02040503050406030204" pitchFamily="18" charset="0"/>
                          </a:rPr>
                        </m:ctrlPr>
                      </m:fPr>
                      <m:num>
                        <m:r>
                          <a:rPr lang="en-US" altLang="en-US" sz="3200" b="1" i="1" smtClean="0">
                            <a:latin typeface="Cambria Math" panose="02040503050406030204" pitchFamily="18" charset="0"/>
                          </a:rPr>
                          <m:t>𝟏</m:t>
                        </m:r>
                        <m:r>
                          <a:rPr lang="en-US" altLang="en-US" sz="3200" b="1" i="1">
                            <a:latin typeface="Cambria Math" panose="02040503050406030204" pitchFamily="18" charset="0"/>
                          </a:rPr>
                          <m:t>.</m:t>
                        </m:r>
                        <m:r>
                          <a:rPr lang="en-US" altLang="en-US" sz="3200" b="1" i="1" smtClean="0">
                            <a:latin typeface="Cambria Math" panose="02040503050406030204" pitchFamily="18" charset="0"/>
                          </a:rPr>
                          <m:t>𝟑𝟑𝟐</m:t>
                        </m:r>
                        <m:r>
                          <a:rPr lang="en-US" altLang="en-US" sz="3200" b="1" i="1">
                            <a:latin typeface="Cambria Math" panose="02040503050406030204" pitchFamily="18" charset="0"/>
                          </a:rPr>
                          <m:t>%</m:t>
                        </m:r>
                      </m:num>
                      <m:den>
                        <m:r>
                          <a:rPr lang="en-US" altLang="en-US" sz="3200" b="1" i="1" smtClean="0">
                            <a:latin typeface="Cambria Math" panose="02040503050406030204" pitchFamily="18" charset="0"/>
                          </a:rPr>
                          <m:t>𝟐</m:t>
                        </m:r>
                        <m:r>
                          <a:rPr lang="en-US" altLang="en-US" sz="3200" b="1" i="1">
                            <a:latin typeface="Cambria Math" panose="02040503050406030204" pitchFamily="18" charset="0"/>
                          </a:rPr>
                          <m:t>.</m:t>
                        </m:r>
                        <m:r>
                          <a:rPr lang="en-US" altLang="en-US" sz="3200" b="1" i="1">
                            <a:latin typeface="Cambria Math" panose="02040503050406030204" pitchFamily="18" charset="0"/>
                          </a:rPr>
                          <m:t>𝟔𝟎𝟗</m:t>
                        </m:r>
                        <m:r>
                          <a:rPr lang="en-US" altLang="en-US" sz="3200" b="1" i="1">
                            <a:latin typeface="Cambria Math" panose="02040503050406030204" pitchFamily="18" charset="0"/>
                          </a:rPr>
                          <m:t>%</m:t>
                        </m:r>
                      </m:den>
                    </m:f>
                  </m:oMath>
                </a14:m>
                <a:endParaRPr lang="en-US" sz="3200" dirty="0">
                  <a:latin typeface="Georgia" panose="02040502050405020303" pitchFamily="18" charset="0"/>
                </a:endParaRPr>
              </a:p>
            </p:txBody>
          </p:sp>
        </mc:Choice>
        <mc:Fallback xmlns="">
          <p:sp>
            <p:nvSpPr>
              <p:cNvPr id="8" name="Rectangle 7">
                <a:extLst>
                  <a:ext uri="{FF2B5EF4-FFF2-40B4-BE49-F238E27FC236}">
                    <a16:creationId xmlns:a16="http://schemas.microsoft.com/office/drawing/2014/main" id="{E9785CB4-9312-6044-A475-48D2B4DC6806}"/>
                  </a:ext>
                </a:extLst>
              </p:cNvPr>
              <p:cNvSpPr>
                <a:spLocks noRot="1" noChangeAspect="1" noMove="1" noResize="1" noEditPoints="1" noAdjustHandles="1" noChangeArrowheads="1" noChangeShapeType="1" noTextEdit="1"/>
              </p:cNvSpPr>
              <p:nvPr/>
            </p:nvSpPr>
            <p:spPr>
              <a:xfrm>
                <a:off x="5019440" y="3200805"/>
                <a:ext cx="1593706" cy="817724"/>
              </a:xfrm>
              <a:prstGeom prst="rect">
                <a:avLst/>
              </a:prstGeom>
              <a:blipFill>
                <a:blip r:embed="rId3"/>
                <a:stretch>
                  <a:fillRect l="-8661" b="-625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C57D313-4CBC-6C42-BB30-91979C991AF4}"/>
              </a:ext>
            </a:extLst>
          </p:cNvPr>
          <p:cNvSpPr/>
          <p:nvPr/>
        </p:nvSpPr>
        <p:spPr>
          <a:xfrm>
            <a:off x="6498201" y="3320934"/>
            <a:ext cx="1787669" cy="584775"/>
          </a:xfrm>
          <a:prstGeom prst="rect">
            <a:avLst/>
          </a:prstGeom>
        </p:spPr>
        <p:txBody>
          <a:bodyPr wrap="none">
            <a:spAutoFit/>
          </a:bodyPr>
          <a:lstStyle/>
          <a:p>
            <a:r>
              <a:rPr lang="en-US" sz="3200" dirty="0">
                <a:latin typeface="Georgia" panose="02040502050405020303" pitchFamily="18" charset="0"/>
              </a:rPr>
              <a:t>= 0.5106</a:t>
            </a:r>
            <a:endParaRPr lang="en-US" sz="3200"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CA245DA-7EEC-6448-BAF0-0F0F4B487773}"/>
                  </a:ext>
                </a:extLst>
              </p:cNvPr>
              <p:cNvSpPr/>
              <p:nvPr/>
            </p:nvSpPr>
            <p:spPr>
              <a:xfrm>
                <a:off x="1608542" y="3200805"/>
                <a:ext cx="1766830" cy="840936"/>
              </a:xfrm>
              <a:prstGeom prst="rect">
                <a:avLst/>
              </a:prstGeom>
            </p:spPr>
            <p:txBody>
              <a:bodyPr wrap="none">
                <a:spAutoFit/>
              </a:bodyPr>
              <a:lstStyle/>
              <a:p>
                <a:r>
                  <a:rPr lang="en-US" altLang="en-US" sz="3200" b="1" dirty="0">
                    <a:latin typeface="Georgia" panose="02040502050405020303" pitchFamily="18" charset="0"/>
                  </a:rPr>
                  <a:t>= </a:t>
                </a:r>
                <a14:m>
                  <m:oMath xmlns:m="http://schemas.openxmlformats.org/officeDocument/2006/math">
                    <m:f>
                      <m:fPr>
                        <m:ctrlPr>
                          <a:rPr lang="en-US" altLang="en-US" sz="3200" b="1" i="1">
                            <a:latin typeface="Cambria Math" panose="02040503050406030204" pitchFamily="18" charset="0"/>
                          </a:rPr>
                        </m:ctrlPr>
                      </m:fPr>
                      <m:num>
                        <m:r>
                          <a:rPr lang="en-US" altLang="en-US" sz="3200" b="1" i="1">
                            <a:latin typeface="Cambria Math" panose="02040503050406030204" pitchFamily="18" charset="0"/>
                          </a:rPr>
                          <m:t>𝑰</m:t>
                        </m:r>
                        <m:r>
                          <a:rPr lang="en-US" altLang="en-US" sz="3200" b="1" i="1" baseline="-25000">
                            <a:latin typeface="Cambria Math" panose="02040503050406030204" pitchFamily="18" charset="0"/>
                          </a:rPr>
                          <m:t>𝒆𝒙𝒑𝒐𝒔𝒆𝒅</m:t>
                        </m:r>
                      </m:num>
                      <m:den>
                        <m:r>
                          <a:rPr lang="en-US" altLang="en-US" sz="3200" b="1" i="1">
                            <a:latin typeface="Cambria Math" panose="02040503050406030204" pitchFamily="18" charset="0"/>
                          </a:rPr>
                          <m:t>𝑰</m:t>
                        </m:r>
                        <m:r>
                          <a:rPr lang="en-US" altLang="en-US" sz="3200" b="1" i="1" baseline="-25000">
                            <a:latin typeface="Cambria Math" panose="02040503050406030204" pitchFamily="18" charset="0"/>
                          </a:rPr>
                          <m:t>𝒖𝒏𝒆𝒙𝒑𝒐𝒔𝒆𝒅</m:t>
                        </m:r>
                      </m:den>
                    </m:f>
                  </m:oMath>
                </a14:m>
                <a:endParaRPr lang="en-US" sz="3200" dirty="0">
                  <a:latin typeface="Georgia" panose="02040502050405020303" pitchFamily="18" charset="0"/>
                </a:endParaRPr>
              </a:p>
            </p:txBody>
          </p:sp>
        </mc:Choice>
        <mc:Fallback xmlns="">
          <p:sp>
            <p:nvSpPr>
              <p:cNvPr id="10" name="Rectangle 9">
                <a:extLst>
                  <a:ext uri="{FF2B5EF4-FFF2-40B4-BE49-F238E27FC236}">
                    <a16:creationId xmlns:a16="http://schemas.microsoft.com/office/drawing/2014/main" id="{1CA245DA-7EEC-6448-BAF0-0F0F4B487773}"/>
                  </a:ext>
                </a:extLst>
              </p:cNvPr>
              <p:cNvSpPr>
                <a:spLocks noRot="1" noChangeAspect="1" noMove="1" noResize="1" noEditPoints="1" noAdjustHandles="1" noChangeArrowheads="1" noChangeShapeType="1" noTextEdit="1"/>
              </p:cNvSpPr>
              <p:nvPr/>
            </p:nvSpPr>
            <p:spPr>
              <a:xfrm>
                <a:off x="1608542" y="3200805"/>
                <a:ext cx="1766830" cy="840936"/>
              </a:xfrm>
              <a:prstGeom prst="rect">
                <a:avLst/>
              </a:prstGeom>
              <a:blipFill>
                <a:blip r:embed="rId4"/>
                <a:stretch>
                  <a:fillRect l="-8571" b="-13636"/>
                </a:stretch>
              </a:blipFill>
            </p:spPr>
            <p:txBody>
              <a:bodyPr/>
              <a:lstStyle/>
              <a:p>
                <a:r>
                  <a:rPr lang="en-US">
                    <a:noFill/>
                  </a:rPr>
                  <a:t> </a:t>
                </a:r>
              </a:p>
            </p:txBody>
          </p:sp>
        </mc:Fallback>
      </mc:AlternateContent>
      <p:sp>
        <p:nvSpPr>
          <p:cNvPr id="11" name="Text Box 39">
            <a:extLst>
              <a:ext uri="{FF2B5EF4-FFF2-40B4-BE49-F238E27FC236}">
                <a16:creationId xmlns:a16="http://schemas.microsoft.com/office/drawing/2014/main" id="{882CAED1-9D55-184F-9AB9-675AB5B14908}"/>
              </a:ext>
            </a:extLst>
          </p:cNvPr>
          <p:cNvSpPr txBox="1">
            <a:spLocks noChangeArrowheads="1"/>
          </p:cNvSpPr>
          <p:nvPr/>
        </p:nvSpPr>
        <p:spPr bwMode="auto">
          <a:xfrm>
            <a:off x="467931" y="4288378"/>
            <a:ext cx="8153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dirty="0">
                <a:latin typeface="Georgia" panose="02040502050405020303" pitchFamily="18" charset="0"/>
                <a:cs typeface="Times New Roman" panose="02020603050405020304" pitchFamily="18" charset="0"/>
              </a:rPr>
              <a:t>Interpretation</a:t>
            </a:r>
            <a:r>
              <a:rPr lang="en-US" altLang="en-US" sz="2800" b="1" dirty="0">
                <a:latin typeface="Georgia" panose="02040502050405020303" pitchFamily="18" charset="0"/>
                <a:cs typeface="Times New Roman" panose="02020603050405020304" pitchFamily="18" charset="0"/>
              </a:rPr>
              <a:t>: Women on tamoxifen have a 49% reduced risk of breast cancer versus</a:t>
            </a:r>
          </a:p>
          <a:p>
            <a:pPr eaLnBrk="1" hangingPunct="1">
              <a:spcBef>
                <a:spcPct val="0"/>
              </a:spcBef>
              <a:buFontTx/>
              <a:buNone/>
            </a:pPr>
            <a:r>
              <a:rPr lang="en-US" altLang="en-US" sz="2800" b="1" dirty="0">
                <a:latin typeface="Georgia" panose="02040502050405020303" pitchFamily="18" charset="0"/>
                <a:cs typeface="Times New Roman" panose="02020603050405020304" pitchFamily="18" charset="0"/>
              </a:rPr>
              <a:t>women on placebo (RR = 0.5106; 95% CI=</a:t>
            </a:r>
          </a:p>
          <a:p>
            <a:pPr eaLnBrk="1" hangingPunct="1">
              <a:spcBef>
                <a:spcPct val="0"/>
              </a:spcBef>
              <a:buFontTx/>
              <a:buNone/>
            </a:pPr>
            <a:r>
              <a:rPr lang="en-US" altLang="en-US" sz="2800" b="1" dirty="0">
                <a:latin typeface="Georgia" panose="02040502050405020303" pitchFamily="18" charset="0"/>
                <a:cs typeface="Times New Roman" panose="02020603050405020304" pitchFamily="18" charset="0"/>
              </a:rPr>
              <a:t>(0.3965, 0.6575).  Significant protective effect exists since CI excludes one.</a:t>
            </a:r>
          </a:p>
        </p:txBody>
      </p:sp>
    </p:spTree>
    <p:extLst>
      <p:ext uri="{BB962C8B-B14F-4D97-AF65-F5344CB8AC3E}">
        <p14:creationId xmlns:p14="http://schemas.microsoft.com/office/powerpoint/2010/main" val="30251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p:bldP spid="7" grpId="0"/>
      <p:bldP spid="8" grpId="0"/>
      <p:bldP spid="9" grpId="0"/>
      <p:bldP spid="9" grpId="1"/>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#3: </a:t>
            </a:r>
            <a:br>
              <a:rPr lang="en-US" b="1" i="1" dirty="0"/>
            </a:br>
            <a:r>
              <a:rPr lang="en-US" b="1" i="1" dirty="0"/>
              <a:t>Sample computer output</a:t>
            </a:r>
            <a:br>
              <a:rPr lang="en-US" dirty="0"/>
            </a:br>
            <a:br>
              <a:rPr lang="en-US" dirty="0"/>
            </a:br>
            <a:endParaRPr lang="en-US" dirty="0"/>
          </a:p>
        </p:txBody>
      </p:sp>
      <p:sp>
        <p:nvSpPr>
          <p:cNvPr id="12" name="Rectangle 11">
            <a:extLst>
              <a:ext uri="{FF2B5EF4-FFF2-40B4-BE49-F238E27FC236}">
                <a16:creationId xmlns:a16="http://schemas.microsoft.com/office/drawing/2014/main" id="{CD2BC192-410A-4241-BD1A-E3B92E9D6ACF}"/>
              </a:ext>
            </a:extLst>
          </p:cNvPr>
          <p:cNvSpPr/>
          <p:nvPr/>
        </p:nvSpPr>
        <p:spPr>
          <a:xfrm>
            <a:off x="457200" y="1600200"/>
            <a:ext cx="8229600" cy="954107"/>
          </a:xfrm>
          <a:prstGeom prst="rect">
            <a:avLst/>
          </a:prstGeom>
        </p:spPr>
        <p:txBody>
          <a:bodyPr wrap="square">
            <a:spAutoFit/>
          </a:bodyPr>
          <a:lstStyle/>
          <a:p>
            <a:r>
              <a:rPr lang="en-US" sz="2800" dirty="0">
                <a:latin typeface="Georgia" panose="02040502050405020303" pitchFamily="18" charset="0"/>
              </a:rPr>
              <a:t>Describe the example and conclusion based on the computer output. </a:t>
            </a:r>
          </a:p>
        </p:txBody>
      </p:sp>
      <p:sp>
        <p:nvSpPr>
          <p:cNvPr id="13" name="Rectangle 12">
            <a:extLst>
              <a:ext uri="{FF2B5EF4-FFF2-40B4-BE49-F238E27FC236}">
                <a16:creationId xmlns:a16="http://schemas.microsoft.com/office/drawing/2014/main" id="{E02F26FE-AC26-A240-B8F2-8CA8EA09ECC4}"/>
              </a:ext>
            </a:extLst>
          </p:cNvPr>
          <p:cNvSpPr/>
          <p:nvPr/>
        </p:nvSpPr>
        <p:spPr>
          <a:xfrm>
            <a:off x="419100" y="2725479"/>
            <a:ext cx="8305800" cy="2677656"/>
          </a:xfrm>
          <a:prstGeom prst="rect">
            <a:avLst/>
          </a:prstGeom>
        </p:spPr>
        <p:txBody>
          <a:bodyPr wrap="square">
            <a:spAutoFit/>
          </a:bodyPr>
          <a:lstStyle/>
          <a:p>
            <a:pPr algn="just"/>
            <a:r>
              <a:rPr lang="en-US" sz="2400" dirty="0">
                <a:latin typeface="Georgia" panose="02040502050405020303" pitchFamily="18" charset="0"/>
              </a:rPr>
              <a:t>An independent samples t-test was performed to determine whether a difference exists in mean number of drinks in previous week for treatment versus controls.  From 95% CI, we can conclude treatment group (n=244, M=13.62, SD=12.39)  consumed anywhere between 0.92 to 5.56 fewer drinks than controls (n= 238, M=16.86, SD=13.49).  Results are statistically significant since zero is excluded from CI.</a:t>
            </a:r>
          </a:p>
        </p:txBody>
      </p:sp>
    </p:spTree>
    <p:extLst>
      <p:ext uri="{BB962C8B-B14F-4D97-AF65-F5344CB8AC3E}">
        <p14:creationId xmlns:p14="http://schemas.microsoft.com/office/powerpoint/2010/main" val="25552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C4C68-D296-4E44-A93D-4B935DC36DD7}"/>
              </a:ext>
            </a:extLst>
          </p:cNvPr>
          <p:cNvSpPr txBox="1">
            <a:spLocks noGrp="1"/>
          </p:cNvSpPr>
          <p:nvPr>
            <p:ph type="title"/>
          </p:nvPr>
        </p:nvSpPr>
        <p:spPr>
          <a:xfrm>
            <a:off x="2219722" y="457200"/>
            <a:ext cx="4060919" cy="707886"/>
          </a:xfrm>
          <a:prstGeom prst="rect">
            <a:avLst/>
          </a:prstGeom>
          <a:noFill/>
        </p:spPr>
        <p:txBody>
          <a:bodyPr wrap="none" rtlCol="0">
            <a:spAutoFit/>
          </a:bodyPr>
          <a:lstStyle/>
          <a:p>
            <a:r>
              <a:rPr lang="en-US" sz="4000" b="1" dirty="0"/>
              <a:t>Quantitative</a:t>
            </a:r>
            <a:r>
              <a:rPr lang="en-US" sz="4000" dirty="0"/>
              <a:t>  </a:t>
            </a:r>
            <a:r>
              <a:rPr lang="en-US" sz="4000" b="1" dirty="0"/>
              <a:t>Data</a:t>
            </a:r>
          </a:p>
        </p:txBody>
      </p:sp>
      <p:graphicFrame>
        <p:nvGraphicFramePr>
          <p:cNvPr id="4" name="Table 4">
            <a:extLst>
              <a:ext uri="{FF2B5EF4-FFF2-40B4-BE49-F238E27FC236}">
                <a16:creationId xmlns:a16="http://schemas.microsoft.com/office/drawing/2014/main" id="{64640225-5573-4DF5-965D-99689A257DFE}"/>
              </a:ext>
            </a:extLst>
          </p:cNvPr>
          <p:cNvGraphicFramePr>
            <a:graphicFrameLocks noGrp="1"/>
          </p:cNvGraphicFramePr>
          <p:nvPr>
            <p:extLst>
              <p:ext uri="{D42A27DB-BD31-4B8C-83A1-F6EECF244321}">
                <p14:modId xmlns:p14="http://schemas.microsoft.com/office/powerpoint/2010/main" val="1125704998"/>
              </p:ext>
            </p:extLst>
          </p:nvPr>
        </p:nvGraphicFramePr>
        <p:xfrm>
          <a:off x="990600" y="1295400"/>
          <a:ext cx="7696200" cy="4230321"/>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988343709"/>
                    </a:ext>
                  </a:extLst>
                </a:gridCol>
                <a:gridCol w="3810000">
                  <a:extLst>
                    <a:ext uri="{9D8B030D-6E8A-4147-A177-3AD203B41FA5}">
                      <a16:colId xmlns:a16="http://schemas.microsoft.com/office/drawing/2014/main" val="814203477"/>
                    </a:ext>
                  </a:extLst>
                </a:gridCol>
              </a:tblGrid>
              <a:tr h="480626">
                <a:tc>
                  <a:txBody>
                    <a:bodyPr/>
                    <a:lstStyle/>
                    <a:p>
                      <a:r>
                        <a:rPr lang="en-US" sz="2400" dirty="0">
                          <a:solidFill>
                            <a:schemeClr val="tx1"/>
                          </a:solidFill>
                        </a:rPr>
                        <a:t>Quantitative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6963"/>
                  </a:ext>
                </a:extLst>
              </a:tr>
              <a:tr h="433774">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Numbers -</a:t>
                      </a:r>
                      <a:r>
                        <a:rPr lang="en-US" altLang="en-US" sz="2000" dirty="0"/>
                        <a:t>actual number of events</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t>1000 cases of TB in community 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952718"/>
                  </a:ext>
                </a:extLst>
              </a:tr>
              <a:tr h="990600">
                <a:tc>
                  <a:txBody>
                    <a:bodyPr/>
                    <a:lstStyle/>
                    <a:p>
                      <a:pPr eaLnBrk="1" hangingPunct="1">
                        <a:buFontTx/>
                        <a:buNone/>
                      </a:pPr>
                      <a:r>
                        <a:rPr lang="en-US" sz="2000" dirty="0"/>
                        <a:t>Rate -</a:t>
                      </a:r>
                      <a:r>
                        <a:rPr lang="en-US" altLang="en-US" sz="2000" dirty="0"/>
                        <a:t>a proportion with time element that measures the occurrence of an event overtime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Incidence rate of TB in Kazakhstan is 45 cases per 100 000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304945"/>
                  </a:ext>
                </a:extLst>
              </a:tr>
              <a:tr h="89916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Ratio- </a:t>
                      </a:r>
                      <a:r>
                        <a:rPr lang="en-US" altLang="en-US" sz="2000" dirty="0"/>
                        <a:t>the magnitude of one occurrence X, in relation to another event Y as X/Y</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en-US" sz="2000" dirty="0"/>
                        <a:t>Ratio of TB cases in males to females is 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7950068"/>
                  </a:ext>
                </a:extLst>
              </a:tr>
              <a:tr h="89916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Proportion- </a:t>
                      </a:r>
                      <a:r>
                        <a:rPr lang="en-US" altLang="en-US" sz="2000" dirty="0"/>
                        <a:t>a ratio in which the numerator is included in the denominator</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t>Proportion of TB cases in community A is 10%</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326130"/>
                  </a:ext>
                </a:extLst>
              </a:tr>
              <a:tr h="38984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307492"/>
                  </a:ext>
                </a:extLst>
              </a:tr>
            </a:tbl>
          </a:graphicData>
        </a:graphic>
      </p:graphicFrame>
    </p:spTree>
    <p:extLst>
      <p:ext uri="{BB962C8B-B14F-4D97-AF65-F5344CB8AC3E}">
        <p14:creationId xmlns:p14="http://schemas.microsoft.com/office/powerpoint/2010/main" val="3412497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#4: </a:t>
            </a:r>
            <a:br>
              <a:rPr lang="en-US" b="1" i="1" dirty="0"/>
            </a:br>
            <a:r>
              <a:rPr lang="en-US" sz="4000" b="1" i="1" dirty="0"/>
              <a:t>Intracellular calcium &amp; blood pressure</a:t>
            </a:r>
            <a:br>
              <a:rPr lang="en-US" dirty="0"/>
            </a:br>
            <a:br>
              <a:rPr lang="en-US" dirty="0"/>
            </a:br>
            <a:endParaRPr lang="en-US" dirty="0"/>
          </a:p>
        </p:txBody>
      </p:sp>
      <p:sp>
        <p:nvSpPr>
          <p:cNvPr id="5" name="Content Placeholder 2">
            <a:extLst>
              <a:ext uri="{FF2B5EF4-FFF2-40B4-BE49-F238E27FC236}">
                <a16:creationId xmlns:a16="http://schemas.microsoft.com/office/drawing/2014/main" id="{A91F28BC-EABF-D74A-AFDF-73DF25951BE9}"/>
              </a:ext>
            </a:extLst>
          </p:cNvPr>
          <p:cNvSpPr>
            <a:spLocks noGrp="1"/>
          </p:cNvSpPr>
          <p:nvPr>
            <p:ph idx="1"/>
          </p:nvPr>
        </p:nvSpPr>
        <p:spPr>
          <a:xfrm>
            <a:off x="429831" y="1376885"/>
            <a:ext cx="8229600" cy="2128315"/>
          </a:xfrm>
        </p:spPr>
        <p:txBody>
          <a:bodyPr/>
          <a:lstStyle/>
          <a:p>
            <a:pPr marL="0" indent="0">
              <a:buNone/>
            </a:pPr>
            <a:r>
              <a:rPr lang="en-US" dirty="0"/>
              <a:t>Independent samples t-test; comparing mean of continuous variable (calcium concentration) between two independent groups (normal versus high blood pressure).</a:t>
            </a:r>
          </a:p>
          <a:p>
            <a:endParaRPr lang="en-US" dirty="0"/>
          </a:p>
        </p:txBody>
      </p:sp>
    </p:spTree>
    <p:extLst>
      <p:ext uri="{BB962C8B-B14F-4D97-AF65-F5344CB8AC3E}">
        <p14:creationId xmlns:p14="http://schemas.microsoft.com/office/powerpoint/2010/main" val="18299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sz="3200" b="1" i="1" dirty="0"/>
              <a:t>Review Problem #4: Results from </a:t>
            </a:r>
            <a:r>
              <a:rPr lang="en-US" sz="3200" b="1" i="1" dirty="0" err="1"/>
              <a:t>OpenEpi</a:t>
            </a:r>
            <a:br>
              <a:rPr lang="en-US" dirty="0"/>
            </a:br>
            <a:br>
              <a:rPr lang="en-US" dirty="0"/>
            </a:br>
            <a:endParaRPr lang="en-US" dirty="0"/>
          </a:p>
        </p:txBody>
      </p:sp>
      <p:pic>
        <p:nvPicPr>
          <p:cNvPr id="6" name="Picture 5">
            <a:extLst>
              <a:ext uri="{FF2B5EF4-FFF2-40B4-BE49-F238E27FC236}">
                <a16:creationId xmlns:a16="http://schemas.microsoft.com/office/drawing/2014/main" id="{BD383993-5E2E-3B43-93AE-0372963789B2}"/>
              </a:ext>
            </a:extLst>
          </p:cNvPr>
          <p:cNvPicPr>
            <a:picLocks noChangeAspect="1"/>
          </p:cNvPicPr>
          <p:nvPr/>
        </p:nvPicPr>
        <p:blipFill>
          <a:blip r:embed="rId2"/>
          <a:stretch>
            <a:fillRect/>
          </a:stretch>
        </p:blipFill>
        <p:spPr>
          <a:xfrm>
            <a:off x="806418" y="990600"/>
            <a:ext cx="7531165" cy="4311649"/>
          </a:xfrm>
          <a:prstGeom prst="rect">
            <a:avLst/>
          </a:prstGeom>
        </p:spPr>
      </p:pic>
      <p:sp>
        <p:nvSpPr>
          <p:cNvPr id="7" name="TextBox 6">
            <a:extLst>
              <a:ext uri="{FF2B5EF4-FFF2-40B4-BE49-F238E27FC236}">
                <a16:creationId xmlns:a16="http://schemas.microsoft.com/office/drawing/2014/main" id="{158DBC65-D34D-3348-881B-27D5E3FFE7A5}"/>
              </a:ext>
            </a:extLst>
          </p:cNvPr>
          <p:cNvSpPr txBox="1"/>
          <p:nvPr/>
        </p:nvSpPr>
        <p:spPr>
          <a:xfrm>
            <a:off x="631809" y="5252728"/>
            <a:ext cx="7880383" cy="1200329"/>
          </a:xfrm>
          <a:prstGeom prst="rect">
            <a:avLst/>
          </a:prstGeom>
          <a:noFill/>
        </p:spPr>
        <p:txBody>
          <a:bodyPr wrap="square" rtlCol="0">
            <a:spAutoFit/>
          </a:bodyPr>
          <a:lstStyle/>
          <a:p>
            <a:pPr algn="ctr"/>
            <a:r>
              <a:rPr lang="en-US" b="1" dirty="0">
                <a:latin typeface="Georgia" panose="02040502050405020303" pitchFamily="18" charset="0"/>
              </a:rPr>
              <a:t>Statistically significant difference exists in platelet calcium concentration between participants with normal (M=107.9 </a:t>
            </a:r>
            <a:r>
              <a:rPr lang="en-US" b="1" dirty="0" err="1">
                <a:latin typeface="Georgia" panose="02040502050405020303" pitchFamily="18" charset="0"/>
              </a:rPr>
              <a:t>nM</a:t>
            </a:r>
            <a:r>
              <a:rPr lang="en-US" b="1" dirty="0">
                <a:latin typeface="Georgia" panose="02040502050405020303" pitchFamily="18" charset="0"/>
              </a:rPr>
              <a:t>, SD=16.1) versus high (M=168.2 </a:t>
            </a:r>
            <a:r>
              <a:rPr lang="en-US" b="1" dirty="0" err="1">
                <a:latin typeface="Georgia" panose="02040502050405020303" pitchFamily="18" charset="0"/>
              </a:rPr>
              <a:t>nM</a:t>
            </a:r>
            <a:r>
              <a:rPr lang="en-US" b="1" dirty="0">
                <a:latin typeface="Georgia" panose="02040502050405020303" pitchFamily="18" charset="0"/>
              </a:rPr>
              <a:t>, SD=31.7) blood pressure; </a:t>
            </a:r>
            <a:r>
              <a:rPr lang="en-US" b="1" dirty="0" err="1">
                <a:latin typeface="Georgia" panose="02040502050405020303" pitchFamily="18" charset="0"/>
              </a:rPr>
              <a:t>t</a:t>
            </a:r>
            <a:r>
              <a:rPr lang="en-US" b="1" baseline="-25000" dirty="0" err="1">
                <a:latin typeface="Georgia" panose="02040502050405020303" pitchFamily="18" charset="0"/>
              </a:rPr>
              <a:t>unequal</a:t>
            </a:r>
            <a:r>
              <a:rPr lang="en-US" b="1" baseline="-25000" dirty="0">
                <a:latin typeface="Georgia" panose="02040502050405020303" pitchFamily="18" charset="0"/>
              </a:rPr>
              <a:t> variances</a:t>
            </a:r>
            <a:r>
              <a:rPr lang="en-US" b="1" dirty="0">
                <a:latin typeface="Georgia" panose="02040502050405020303" pitchFamily="18" charset="0"/>
              </a:rPr>
              <a:t> (67) = -11.168, p &lt;0.001).</a:t>
            </a:r>
          </a:p>
        </p:txBody>
      </p:sp>
      <p:sp>
        <p:nvSpPr>
          <p:cNvPr id="8" name="Oval 7">
            <a:extLst>
              <a:ext uri="{FF2B5EF4-FFF2-40B4-BE49-F238E27FC236}">
                <a16:creationId xmlns:a16="http://schemas.microsoft.com/office/drawing/2014/main" id="{D4DC3E18-8BEE-024A-9D70-40426E5B2E8C}"/>
              </a:ext>
            </a:extLst>
          </p:cNvPr>
          <p:cNvSpPr/>
          <p:nvPr/>
        </p:nvSpPr>
        <p:spPr>
          <a:xfrm>
            <a:off x="6400800" y="4648200"/>
            <a:ext cx="1524000" cy="654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3F5A72-6922-4C49-850A-56FC127067DB}"/>
              </a:ext>
            </a:extLst>
          </p:cNvPr>
          <p:cNvSpPr txBox="1"/>
          <p:nvPr/>
        </p:nvSpPr>
        <p:spPr>
          <a:xfrm>
            <a:off x="4854592" y="1546393"/>
            <a:ext cx="3657600" cy="646331"/>
          </a:xfrm>
          <a:prstGeom prst="rect">
            <a:avLst/>
          </a:prstGeom>
          <a:solidFill>
            <a:schemeClr val="accent6">
              <a:lumMod val="20000"/>
              <a:lumOff val="80000"/>
            </a:schemeClr>
          </a:solidFill>
        </p:spPr>
        <p:txBody>
          <a:bodyPr wrap="square" rtlCol="0">
            <a:spAutoFit/>
          </a:bodyPr>
          <a:lstStyle/>
          <a:p>
            <a:pPr algn="ctr"/>
            <a:r>
              <a:rPr lang="en-US" dirty="0">
                <a:latin typeface="Georgia" panose="02040502050405020303" pitchFamily="18" charset="0"/>
              </a:rPr>
              <a:t>This small p-value indicates equal variances cannot be assumed!</a:t>
            </a:r>
          </a:p>
        </p:txBody>
      </p:sp>
      <p:cxnSp>
        <p:nvCxnSpPr>
          <p:cNvPr id="11" name="Straight Connector 10">
            <a:extLst>
              <a:ext uri="{FF2B5EF4-FFF2-40B4-BE49-F238E27FC236}">
                <a16:creationId xmlns:a16="http://schemas.microsoft.com/office/drawing/2014/main" id="{848DAA87-7251-974D-8D78-39F37CFABC68}"/>
              </a:ext>
            </a:extLst>
          </p:cNvPr>
          <p:cNvCxnSpPr>
            <a:cxnSpLocks/>
          </p:cNvCxnSpPr>
          <p:nvPr/>
        </p:nvCxnSpPr>
        <p:spPr>
          <a:xfrm>
            <a:off x="6683392" y="2192724"/>
            <a:ext cx="174608" cy="24554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8F669FF-EEEE-DE4E-88FB-27EE3F9CCB69}"/>
              </a:ext>
            </a:extLst>
          </p:cNvPr>
          <p:cNvSpPr/>
          <p:nvPr/>
        </p:nvSpPr>
        <p:spPr>
          <a:xfrm>
            <a:off x="685800" y="4114800"/>
            <a:ext cx="4648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CA54284-69DC-814B-A2A9-4ECC84DAEABB}"/>
              </a:ext>
            </a:extLst>
          </p:cNvPr>
          <p:cNvSpPr txBox="1"/>
          <p:nvPr/>
        </p:nvSpPr>
        <p:spPr>
          <a:xfrm>
            <a:off x="509452" y="1312644"/>
            <a:ext cx="3657600" cy="646331"/>
          </a:xfrm>
          <a:prstGeom prst="rect">
            <a:avLst/>
          </a:prstGeom>
          <a:solidFill>
            <a:schemeClr val="accent6">
              <a:lumMod val="20000"/>
              <a:lumOff val="80000"/>
            </a:schemeClr>
          </a:solidFill>
        </p:spPr>
        <p:txBody>
          <a:bodyPr wrap="square" rtlCol="0">
            <a:spAutoFit/>
          </a:bodyPr>
          <a:lstStyle/>
          <a:p>
            <a:pPr algn="ctr"/>
            <a:r>
              <a:rPr lang="en-US" dirty="0">
                <a:latin typeface="Georgia" panose="02040502050405020303" pitchFamily="18" charset="0"/>
              </a:rPr>
              <a:t>Must present results from “unequal variance” row.</a:t>
            </a:r>
          </a:p>
        </p:txBody>
      </p:sp>
      <p:cxnSp>
        <p:nvCxnSpPr>
          <p:cNvPr id="15" name="Straight Connector 14">
            <a:extLst>
              <a:ext uri="{FF2B5EF4-FFF2-40B4-BE49-F238E27FC236}">
                <a16:creationId xmlns:a16="http://schemas.microsoft.com/office/drawing/2014/main" id="{6E3A3AED-2BB7-8746-8D28-D8B75EB0493D}"/>
              </a:ext>
            </a:extLst>
          </p:cNvPr>
          <p:cNvCxnSpPr>
            <a:cxnSpLocks/>
          </p:cNvCxnSpPr>
          <p:nvPr/>
        </p:nvCxnSpPr>
        <p:spPr>
          <a:xfrm>
            <a:off x="2438400" y="1918686"/>
            <a:ext cx="76200" cy="219611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8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b="1" i="1" dirty="0"/>
              <a:t>Review Problem #5: </a:t>
            </a:r>
            <a:br>
              <a:rPr lang="en-US" b="1" i="1" dirty="0"/>
            </a:br>
            <a:r>
              <a:rPr lang="en-US" sz="4000" b="1" i="1" dirty="0"/>
              <a:t>HBE levels in men</a:t>
            </a:r>
            <a:br>
              <a:rPr lang="en-US" dirty="0"/>
            </a:br>
            <a:br>
              <a:rPr lang="en-US" dirty="0"/>
            </a:br>
            <a:endParaRPr lang="en-US" dirty="0"/>
          </a:p>
        </p:txBody>
      </p:sp>
      <p:sp>
        <p:nvSpPr>
          <p:cNvPr id="5" name="Content Placeholder 2">
            <a:extLst>
              <a:ext uri="{FF2B5EF4-FFF2-40B4-BE49-F238E27FC236}">
                <a16:creationId xmlns:a16="http://schemas.microsoft.com/office/drawing/2014/main" id="{A91F28BC-EABF-D74A-AFDF-73DF25951BE9}"/>
              </a:ext>
            </a:extLst>
          </p:cNvPr>
          <p:cNvSpPr>
            <a:spLocks noGrp="1"/>
          </p:cNvSpPr>
          <p:nvPr>
            <p:ph idx="1"/>
          </p:nvPr>
        </p:nvSpPr>
        <p:spPr>
          <a:xfrm>
            <a:off x="429831" y="1376885"/>
            <a:ext cx="8229600" cy="1747315"/>
          </a:xfrm>
        </p:spPr>
        <p:txBody>
          <a:bodyPr/>
          <a:lstStyle/>
          <a:p>
            <a:pPr marL="0" indent="0">
              <a:buNone/>
            </a:pPr>
            <a:r>
              <a:rPr lang="en-US" dirty="0"/>
              <a:t>One-way analysis of variance; comparing mean of continuous variable (HBE levels) for three independent groups.</a:t>
            </a:r>
          </a:p>
          <a:p>
            <a:endParaRPr lang="en-US" dirty="0"/>
          </a:p>
        </p:txBody>
      </p:sp>
    </p:spTree>
    <p:extLst>
      <p:ext uri="{BB962C8B-B14F-4D97-AF65-F5344CB8AC3E}">
        <p14:creationId xmlns:p14="http://schemas.microsoft.com/office/powerpoint/2010/main" val="39023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762000"/>
            <a:ext cx="8229600" cy="1143000"/>
          </a:xfrm>
        </p:spPr>
        <p:txBody>
          <a:bodyPr/>
          <a:lstStyle/>
          <a:p>
            <a:r>
              <a:rPr lang="en-US" sz="3600" b="1" i="1" dirty="0"/>
              <a:t>Review Problem #5: Results from </a:t>
            </a:r>
            <a:r>
              <a:rPr lang="en-US" sz="3600" b="1" i="1" dirty="0" err="1"/>
              <a:t>OpenEpi</a:t>
            </a:r>
            <a:br>
              <a:rPr lang="en-US" dirty="0"/>
            </a:br>
            <a:br>
              <a:rPr lang="en-US" dirty="0"/>
            </a:br>
            <a:endParaRPr lang="en-US" dirty="0"/>
          </a:p>
        </p:txBody>
      </p:sp>
      <p:pic>
        <p:nvPicPr>
          <p:cNvPr id="6" name="Picture 5">
            <a:extLst>
              <a:ext uri="{FF2B5EF4-FFF2-40B4-BE49-F238E27FC236}">
                <a16:creationId xmlns:a16="http://schemas.microsoft.com/office/drawing/2014/main" id="{0FA491DD-060E-AC48-BF34-FE2A52DF7B99}"/>
              </a:ext>
            </a:extLst>
          </p:cNvPr>
          <p:cNvPicPr>
            <a:picLocks noChangeAspect="1"/>
          </p:cNvPicPr>
          <p:nvPr/>
        </p:nvPicPr>
        <p:blipFill>
          <a:blip r:embed="rId2"/>
          <a:stretch>
            <a:fillRect/>
          </a:stretch>
        </p:blipFill>
        <p:spPr>
          <a:xfrm>
            <a:off x="0" y="1869558"/>
            <a:ext cx="9144000" cy="1608000"/>
          </a:xfrm>
          <a:prstGeom prst="rect">
            <a:avLst/>
          </a:prstGeom>
        </p:spPr>
      </p:pic>
      <p:sp>
        <p:nvSpPr>
          <p:cNvPr id="7" name="TextBox 6">
            <a:extLst>
              <a:ext uri="{FF2B5EF4-FFF2-40B4-BE49-F238E27FC236}">
                <a16:creationId xmlns:a16="http://schemas.microsoft.com/office/drawing/2014/main" id="{0D8F592B-ABA2-6F42-8FD9-DE9B601F9561}"/>
              </a:ext>
            </a:extLst>
          </p:cNvPr>
          <p:cNvSpPr txBox="1"/>
          <p:nvPr/>
        </p:nvSpPr>
        <p:spPr>
          <a:xfrm>
            <a:off x="2286000" y="1333500"/>
            <a:ext cx="4724400" cy="369332"/>
          </a:xfrm>
          <a:prstGeom prst="rect">
            <a:avLst/>
          </a:prstGeom>
          <a:solidFill>
            <a:schemeClr val="accent6">
              <a:lumMod val="20000"/>
              <a:lumOff val="80000"/>
            </a:schemeClr>
          </a:solidFill>
          <a:ln>
            <a:noFill/>
          </a:ln>
        </p:spPr>
        <p:txBody>
          <a:bodyPr wrap="square" rtlCol="0">
            <a:spAutoFit/>
          </a:bodyPr>
          <a:lstStyle/>
          <a:p>
            <a:r>
              <a:rPr lang="en-US" b="1" dirty="0">
                <a:latin typeface="Georgia" panose="02040502050405020303" pitchFamily="18" charset="0"/>
              </a:rPr>
              <a:t>ANOVA p &gt; 0.05, so do not reject null.</a:t>
            </a:r>
          </a:p>
        </p:txBody>
      </p:sp>
      <p:sp>
        <p:nvSpPr>
          <p:cNvPr id="8" name="TextBox 7">
            <a:extLst>
              <a:ext uri="{FF2B5EF4-FFF2-40B4-BE49-F238E27FC236}">
                <a16:creationId xmlns:a16="http://schemas.microsoft.com/office/drawing/2014/main" id="{1436600E-AF59-4C4C-93BC-FDBA0D3615E6}"/>
              </a:ext>
            </a:extLst>
          </p:cNvPr>
          <p:cNvSpPr txBox="1"/>
          <p:nvPr/>
        </p:nvSpPr>
        <p:spPr>
          <a:xfrm>
            <a:off x="152401" y="3690450"/>
            <a:ext cx="8839199" cy="2246769"/>
          </a:xfrm>
          <a:prstGeom prst="rect">
            <a:avLst/>
          </a:prstGeom>
          <a:noFill/>
        </p:spPr>
        <p:txBody>
          <a:bodyPr wrap="square" rtlCol="0">
            <a:spAutoFit/>
          </a:bodyPr>
          <a:lstStyle/>
          <a:p>
            <a:pPr algn="ctr"/>
            <a:r>
              <a:rPr lang="en-US" sz="2800" b="1" dirty="0">
                <a:latin typeface="Georgia" panose="02040502050405020303" pitchFamily="18" charset="0"/>
              </a:rPr>
              <a:t>Insufficient evidence to indicate differences in mean HBE concentrations (</a:t>
            </a:r>
            <a:r>
              <a:rPr lang="en-US" sz="2800" b="1" dirty="0" err="1">
                <a:latin typeface="Georgia" panose="02040502050405020303" pitchFamily="18" charset="0"/>
              </a:rPr>
              <a:t>pg</a:t>
            </a:r>
            <a:r>
              <a:rPr lang="en-US" sz="2800" b="1" dirty="0">
                <a:latin typeface="Georgia" panose="02040502050405020303" pitchFamily="18" charset="0"/>
              </a:rPr>
              <a:t>/ml) of men in fitness program (M=38.7, SD=16.1), joggers (M=35.7, SD=13.4), and sedentary men (M=42.5, SD=12.8); F(2,33)=0.580, </a:t>
            </a:r>
            <a:r>
              <a:rPr lang="en-US" sz="2800" b="1" i="1" dirty="0">
                <a:latin typeface="Georgia" panose="02040502050405020303" pitchFamily="18" charset="0"/>
              </a:rPr>
              <a:t>p</a:t>
            </a:r>
            <a:r>
              <a:rPr lang="en-US" sz="2800" b="1" dirty="0">
                <a:latin typeface="Georgia" panose="02040502050405020303" pitchFamily="18" charset="0"/>
              </a:rPr>
              <a:t>=0.565.</a:t>
            </a:r>
          </a:p>
        </p:txBody>
      </p:sp>
      <p:cxnSp>
        <p:nvCxnSpPr>
          <p:cNvPr id="10" name="Straight Connector 9">
            <a:extLst>
              <a:ext uri="{FF2B5EF4-FFF2-40B4-BE49-F238E27FC236}">
                <a16:creationId xmlns:a16="http://schemas.microsoft.com/office/drawing/2014/main" id="{EEFCA76E-2CB9-FA45-9664-EFDB6AC48375}"/>
              </a:ext>
            </a:extLst>
          </p:cNvPr>
          <p:cNvCxnSpPr/>
          <p:nvPr/>
        </p:nvCxnSpPr>
        <p:spPr>
          <a:xfrm>
            <a:off x="6781800" y="1702832"/>
            <a:ext cx="1295400" cy="81176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8368A49-9A05-854C-A5C9-D3CB2886A820}"/>
              </a:ext>
            </a:extLst>
          </p:cNvPr>
          <p:cNvSpPr/>
          <p:nvPr/>
        </p:nvSpPr>
        <p:spPr>
          <a:xfrm>
            <a:off x="7517675" y="2502932"/>
            <a:ext cx="1676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3BDF-5BDF-44A3-AD7B-A5737850032B}"/>
              </a:ext>
            </a:extLst>
          </p:cNvPr>
          <p:cNvSpPr>
            <a:spLocks noGrp="1"/>
          </p:cNvSpPr>
          <p:nvPr>
            <p:ph type="title"/>
          </p:nvPr>
        </p:nvSpPr>
        <p:spPr/>
        <p:txBody>
          <a:bodyPr/>
          <a:lstStyle/>
          <a:p>
            <a:r>
              <a:rPr lang="en-US" dirty="0"/>
              <a:t>Qualitative Data</a:t>
            </a:r>
          </a:p>
        </p:txBody>
      </p:sp>
      <p:sp>
        <p:nvSpPr>
          <p:cNvPr id="4" name="Rectangle 3">
            <a:extLst>
              <a:ext uri="{FF2B5EF4-FFF2-40B4-BE49-F238E27FC236}">
                <a16:creationId xmlns:a16="http://schemas.microsoft.com/office/drawing/2014/main" id="{B2D0C26E-CEED-4262-8E23-9B342D541F2A}"/>
              </a:ext>
            </a:extLst>
          </p:cNvPr>
          <p:cNvSpPr/>
          <p:nvPr/>
        </p:nvSpPr>
        <p:spPr>
          <a:xfrm>
            <a:off x="1066800" y="1600200"/>
            <a:ext cx="6934200" cy="3810000"/>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222222"/>
                </a:solidFill>
                <a:latin typeface="arial" panose="020B0604020202020204" pitchFamily="34" charset="0"/>
              </a:rPr>
              <a:t>Qualitative Data are defined as the </a:t>
            </a:r>
            <a:r>
              <a:rPr lang="en-US" sz="2000" b="1" dirty="0">
                <a:solidFill>
                  <a:srgbClr val="222222"/>
                </a:solidFill>
                <a:latin typeface="arial" panose="020B0604020202020204" pitchFamily="34" charset="0"/>
              </a:rPr>
              <a:t>data</a:t>
            </a:r>
            <a:r>
              <a:rPr lang="en-US" sz="2000" dirty="0">
                <a:solidFill>
                  <a:srgbClr val="222222"/>
                </a:solidFill>
                <a:latin typeface="arial" panose="020B0604020202020204" pitchFamily="34" charset="0"/>
              </a:rPr>
              <a:t> that approximates and characterizes.</a:t>
            </a:r>
          </a:p>
          <a:p>
            <a:pPr marL="285750" indent="-285750">
              <a:buFont typeface="Arial" panose="020B0604020202020204" pitchFamily="34" charset="0"/>
              <a:buChar char="•"/>
            </a:pPr>
            <a:r>
              <a:rPr lang="en-US" sz="2000" dirty="0"/>
              <a:t>This </a:t>
            </a:r>
            <a:r>
              <a:rPr lang="en-US" sz="2000" b="1" dirty="0"/>
              <a:t>data</a:t>
            </a:r>
            <a:r>
              <a:rPr lang="en-US" sz="2000" dirty="0"/>
              <a:t> type is non-numerical in nature </a:t>
            </a:r>
          </a:p>
          <a:p>
            <a:pPr marL="285750" indent="-285750">
              <a:buFont typeface="Arial" panose="020B0604020202020204" pitchFamily="34" charset="0"/>
              <a:buChar char="•"/>
            </a:pPr>
            <a:r>
              <a:rPr lang="en-US" sz="2000" dirty="0"/>
              <a:t>This type of </a:t>
            </a:r>
            <a:r>
              <a:rPr lang="en-US" sz="2000" b="1" dirty="0"/>
              <a:t>data</a:t>
            </a:r>
            <a:r>
              <a:rPr lang="en-US" sz="2000" dirty="0"/>
              <a:t> is collected through methods of observations, one-to-one interview, conducting focus groups and similar methods.</a:t>
            </a:r>
          </a:p>
          <a:p>
            <a:pPr marL="285750" indent="-285750">
              <a:buFont typeface="Arial" panose="020B0604020202020204" pitchFamily="34" charset="0"/>
              <a:buChar char="•"/>
            </a:pPr>
            <a:r>
              <a:rPr lang="en-US" sz="2000" dirty="0"/>
              <a:t>Qualitative data in statistics is also known as categorical data. </a:t>
            </a:r>
          </a:p>
          <a:p>
            <a:pPr marL="285750" indent="-285750">
              <a:buFont typeface="Arial" panose="020B0604020202020204" pitchFamily="34" charset="0"/>
              <a:buChar char="•"/>
            </a:pPr>
            <a:r>
              <a:rPr lang="en-US" sz="2000" dirty="0"/>
              <a:t>Data that can be arranged categorically based on the attributes and properties of a thing or a phenomenon.</a:t>
            </a:r>
          </a:p>
          <a:p>
            <a:pPr marL="285750" indent="-285750">
              <a:buFont typeface="Arial" panose="020B0604020202020204" pitchFamily="34" charset="0"/>
              <a:buChar char="•"/>
            </a:pPr>
            <a:r>
              <a:rPr lang="en-US" sz="2000" b="1" u="sng" dirty="0">
                <a:hlinkClick r:id="rId2">
                  <a:extLst>
                    <a:ext uri="{A12FA001-AC4F-418D-AE19-62706E023703}">
                      <ahyp:hlinkClr xmlns:ahyp="http://schemas.microsoft.com/office/drawing/2018/hyperlinkcolor" val="tx"/>
                    </a:ext>
                  </a:extLst>
                </a:hlinkClick>
              </a:rPr>
              <a:t>Qualitative Data Examples</a:t>
            </a:r>
            <a:r>
              <a:rPr lang="en-US" sz="2000" b="1" u="sng" dirty="0"/>
              <a:t>:</a:t>
            </a:r>
          </a:p>
          <a:p>
            <a:pPr marL="285750" indent="-285750">
              <a:buFont typeface="Arial" panose="020B0604020202020204" pitchFamily="34" charset="0"/>
              <a:buChar char="•"/>
            </a:pPr>
            <a:r>
              <a:rPr lang="en-US" sz="2000" b="1" dirty="0" err="1"/>
              <a:t>Questionary</a:t>
            </a:r>
            <a:r>
              <a:rPr lang="en-US" sz="2000" b="1" dirty="0"/>
              <a:t>, case report, visit etc.</a:t>
            </a:r>
            <a:endParaRPr lang="en-US" sz="2000" dirty="0"/>
          </a:p>
        </p:txBody>
      </p:sp>
    </p:spTree>
    <p:extLst>
      <p:ext uri="{BB962C8B-B14F-4D97-AF65-F5344CB8AC3E}">
        <p14:creationId xmlns:p14="http://schemas.microsoft.com/office/powerpoint/2010/main" val="85617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7434-206C-4086-AA8F-1D32AE6165B6}"/>
              </a:ext>
            </a:extLst>
          </p:cNvPr>
          <p:cNvSpPr>
            <a:spLocks noGrp="1"/>
          </p:cNvSpPr>
          <p:nvPr>
            <p:ph type="title"/>
          </p:nvPr>
        </p:nvSpPr>
        <p:spPr>
          <a:xfrm>
            <a:off x="457200" y="274638"/>
            <a:ext cx="8229600" cy="944562"/>
          </a:xfrm>
        </p:spPr>
        <p:txBody>
          <a:bodyPr/>
          <a:lstStyle/>
          <a:p>
            <a:br>
              <a:rPr lang="en-US" sz="3200" b="1" dirty="0"/>
            </a:br>
            <a:br>
              <a:rPr lang="en-US" sz="3200" b="1" dirty="0"/>
            </a:br>
            <a:r>
              <a:rPr lang="en-US" sz="3200" b="1" dirty="0"/>
              <a:t>GRAPHYCAL  </a:t>
            </a:r>
            <a:r>
              <a:rPr lang="en-US" sz="3200" dirty="0"/>
              <a:t>DISPLAYS: 5 types of display  </a:t>
            </a:r>
            <a:br>
              <a:rPr lang="en-US" sz="3200" b="1" dirty="0"/>
            </a:br>
            <a:r>
              <a:rPr lang="en-US" b="1" dirty="0"/>
              <a:t>                                    </a:t>
            </a:r>
            <a:r>
              <a:rPr lang="en-US" sz="2400" b="1" dirty="0"/>
              <a:t>Bar-chart</a:t>
            </a:r>
            <a:endParaRPr lang="en-US" sz="2400" dirty="0"/>
          </a:p>
        </p:txBody>
      </p:sp>
      <p:pic>
        <p:nvPicPr>
          <p:cNvPr id="3" name="Picture 2">
            <a:extLst>
              <a:ext uri="{FF2B5EF4-FFF2-40B4-BE49-F238E27FC236}">
                <a16:creationId xmlns:a16="http://schemas.microsoft.com/office/drawing/2014/main" id="{1B923A70-2046-44DF-B6AF-9B86033B89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3808095" cy="2679700"/>
          </a:xfrm>
          <a:prstGeom prst="rect">
            <a:avLst/>
          </a:prstGeom>
          <a:noFill/>
          <a:ln>
            <a:noFill/>
          </a:ln>
        </p:spPr>
      </p:pic>
      <p:sp>
        <p:nvSpPr>
          <p:cNvPr id="4" name="TextBox 3">
            <a:extLst>
              <a:ext uri="{FF2B5EF4-FFF2-40B4-BE49-F238E27FC236}">
                <a16:creationId xmlns:a16="http://schemas.microsoft.com/office/drawing/2014/main" id="{5CC079EF-9755-4C70-8458-DD0DC630D2DE}"/>
              </a:ext>
            </a:extLst>
          </p:cNvPr>
          <p:cNvSpPr txBox="1"/>
          <p:nvPr/>
        </p:nvSpPr>
        <p:spPr>
          <a:xfrm>
            <a:off x="1754170" y="1663700"/>
            <a:ext cx="835678" cy="400110"/>
          </a:xfrm>
          <a:prstGeom prst="rect">
            <a:avLst/>
          </a:prstGeom>
          <a:noFill/>
        </p:spPr>
        <p:txBody>
          <a:bodyPr wrap="none" rtlCol="0">
            <a:spAutoFit/>
          </a:bodyPr>
          <a:lstStyle/>
          <a:p>
            <a:r>
              <a:rPr lang="en-US" sz="2000" b="1" dirty="0"/>
              <a:t>Table</a:t>
            </a:r>
          </a:p>
        </p:txBody>
      </p:sp>
      <p:pic>
        <p:nvPicPr>
          <p:cNvPr id="5" name="Picture 4">
            <a:extLst>
              <a:ext uri="{FF2B5EF4-FFF2-40B4-BE49-F238E27FC236}">
                <a16:creationId xmlns:a16="http://schemas.microsoft.com/office/drawing/2014/main" id="{9520B4C0-F759-439A-B167-8539FE329A13}"/>
              </a:ext>
            </a:extLst>
          </p:cNvPr>
          <p:cNvPicPr>
            <a:picLocks noChangeAspect="1"/>
          </p:cNvPicPr>
          <p:nvPr/>
        </p:nvPicPr>
        <p:blipFill>
          <a:blip r:embed="rId3"/>
          <a:stretch>
            <a:fillRect/>
          </a:stretch>
        </p:blipFill>
        <p:spPr>
          <a:xfrm>
            <a:off x="4493895" y="1924050"/>
            <a:ext cx="4117035" cy="3142121"/>
          </a:xfrm>
          <a:prstGeom prst="rect">
            <a:avLst/>
          </a:prstGeom>
        </p:spPr>
      </p:pic>
    </p:spTree>
    <p:extLst>
      <p:ext uri="{BB962C8B-B14F-4D97-AF65-F5344CB8AC3E}">
        <p14:creationId xmlns:p14="http://schemas.microsoft.com/office/powerpoint/2010/main" val="212163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522A-355D-4B00-8CA0-86969BDCA1BD}"/>
              </a:ext>
            </a:extLst>
          </p:cNvPr>
          <p:cNvSpPr>
            <a:spLocks noGrp="1"/>
          </p:cNvSpPr>
          <p:nvPr>
            <p:ph type="title"/>
          </p:nvPr>
        </p:nvSpPr>
        <p:spPr/>
        <p:txBody>
          <a:bodyPr/>
          <a:lstStyle/>
          <a:p>
            <a:pPr algn="l"/>
            <a:r>
              <a:rPr lang="en-US" dirty="0"/>
              <a:t>     Pie-chart                 Histogram  </a:t>
            </a:r>
          </a:p>
        </p:txBody>
      </p:sp>
      <p:pic>
        <p:nvPicPr>
          <p:cNvPr id="3" name="Picture 2">
            <a:extLst>
              <a:ext uri="{FF2B5EF4-FFF2-40B4-BE49-F238E27FC236}">
                <a16:creationId xmlns:a16="http://schemas.microsoft.com/office/drawing/2014/main" id="{23228537-1F6F-4346-B76F-9102C6D5A333}"/>
              </a:ext>
            </a:extLst>
          </p:cNvPr>
          <p:cNvPicPr>
            <a:picLocks noChangeAspect="1"/>
          </p:cNvPicPr>
          <p:nvPr/>
        </p:nvPicPr>
        <p:blipFill>
          <a:blip r:embed="rId2"/>
          <a:stretch>
            <a:fillRect/>
          </a:stretch>
        </p:blipFill>
        <p:spPr>
          <a:xfrm>
            <a:off x="838200" y="1524000"/>
            <a:ext cx="3886200" cy="4520428"/>
          </a:xfrm>
          <a:prstGeom prst="rect">
            <a:avLst/>
          </a:prstGeom>
        </p:spPr>
      </p:pic>
      <p:pic>
        <p:nvPicPr>
          <p:cNvPr id="4" name="Picture 3">
            <a:extLst>
              <a:ext uri="{FF2B5EF4-FFF2-40B4-BE49-F238E27FC236}">
                <a16:creationId xmlns:a16="http://schemas.microsoft.com/office/drawing/2014/main" id="{0B3BD944-7ADA-495B-A33F-87BF27562A1E}"/>
              </a:ext>
            </a:extLst>
          </p:cNvPr>
          <p:cNvPicPr>
            <a:picLocks noChangeAspect="1"/>
          </p:cNvPicPr>
          <p:nvPr/>
        </p:nvPicPr>
        <p:blipFill>
          <a:blip r:embed="rId3"/>
          <a:stretch>
            <a:fillRect/>
          </a:stretch>
        </p:blipFill>
        <p:spPr>
          <a:xfrm>
            <a:off x="4468882" y="2382012"/>
            <a:ext cx="4217918" cy="3104388"/>
          </a:xfrm>
          <a:prstGeom prst="rect">
            <a:avLst/>
          </a:prstGeom>
        </p:spPr>
      </p:pic>
    </p:spTree>
    <p:extLst>
      <p:ext uri="{BB962C8B-B14F-4D97-AF65-F5344CB8AC3E}">
        <p14:creationId xmlns:p14="http://schemas.microsoft.com/office/powerpoint/2010/main" val="93418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45A4-B613-4886-A266-13B898A4BA4C}"/>
              </a:ext>
            </a:extLst>
          </p:cNvPr>
          <p:cNvSpPr>
            <a:spLocks noGrp="1"/>
          </p:cNvSpPr>
          <p:nvPr>
            <p:ph type="title"/>
          </p:nvPr>
        </p:nvSpPr>
        <p:spPr/>
        <p:txBody>
          <a:bodyPr/>
          <a:lstStyle/>
          <a:p>
            <a:pPr algn="l"/>
            <a:r>
              <a:rPr lang="en-US" dirty="0"/>
              <a:t>        Diagram                    Map </a:t>
            </a:r>
          </a:p>
        </p:txBody>
      </p:sp>
      <p:pic>
        <p:nvPicPr>
          <p:cNvPr id="3" name="Picture 2">
            <a:extLst>
              <a:ext uri="{FF2B5EF4-FFF2-40B4-BE49-F238E27FC236}">
                <a16:creationId xmlns:a16="http://schemas.microsoft.com/office/drawing/2014/main" id="{7F74D26D-FDB7-4BD5-821E-CC9571936844}"/>
              </a:ext>
            </a:extLst>
          </p:cNvPr>
          <p:cNvPicPr>
            <a:picLocks noChangeAspect="1"/>
          </p:cNvPicPr>
          <p:nvPr/>
        </p:nvPicPr>
        <p:blipFill>
          <a:blip r:embed="rId2"/>
          <a:stretch>
            <a:fillRect/>
          </a:stretch>
        </p:blipFill>
        <p:spPr>
          <a:xfrm>
            <a:off x="609600" y="1862192"/>
            <a:ext cx="4309454" cy="2971800"/>
          </a:xfrm>
          <a:prstGeom prst="rect">
            <a:avLst/>
          </a:prstGeom>
        </p:spPr>
      </p:pic>
      <p:pic>
        <p:nvPicPr>
          <p:cNvPr id="4" name="Picture 3">
            <a:extLst>
              <a:ext uri="{FF2B5EF4-FFF2-40B4-BE49-F238E27FC236}">
                <a16:creationId xmlns:a16="http://schemas.microsoft.com/office/drawing/2014/main" id="{5A062EE9-6133-4A7A-8F10-1A53F54329F2}"/>
              </a:ext>
            </a:extLst>
          </p:cNvPr>
          <p:cNvPicPr>
            <a:picLocks noChangeAspect="1"/>
          </p:cNvPicPr>
          <p:nvPr/>
        </p:nvPicPr>
        <p:blipFill>
          <a:blip r:embed="rId3"/>
          <a:stretch>
            <a:fillRect/>
          </a:stretch>
        </p:blipFill>
        <p:spPr>
          <a:xfrm>
            <a:off x="5029200" y="1781284"/>
            <a:ext cx="3810330" cy="3133616"/>
          </a:xfrm>
          <a:prstGeom prst="rect">
            <a:avLst/>
          </a:prstGeom>
        </p:spPr>
      </p:pic>
    </p:spTree>
    <p:extLst>
      <p:ext uri="{BB962C8B-B14F-4D97-AF65-F5344CB8AC3E}">
        <p14:creationId xmlns:p14="http://schemas.microsoft.com/office/powerpoint/2010/main" val="1733342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3225</Words>
  <Application>Microsoft Office PowerPoint</Application>
  <PresentationFormat>On-screen Show (4:3)</PresentationFormat>
  <Paragraphs>485</Paragraphs>
  <Slides>53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5" baseType="lpstr">
      <vt:lpstr>Arial</vt:lpstr>
      <vt:lpstr>Arial</vt:lpstr>
      <vt:lpstr>Calibri</vt:lpstr>
      <vt:lpstr>Cambria Math</vt:lpstr>
      <vt:lpstr>Candara</vt:lpstr>
      <vt:lpstr>Franklin Gothic Book</vt:lpstr>
      <vt:lpstr>Georgia</vt:lpstr>
      <vt:lpstr>Helvetica</vt:lpstr>
      <vt:lpstr>Times New Roman</vt:lpstr>
      <vt:lpstr>Wingdings</vt:lpstr>
      <vt:lpstr>Office Theme</vt:lpstr>
      <vt:lpstr>Document</vt:lpstr>
      <vt:lpstr>Statistical methods in epidemiology. Meta-Analysis</vt:lpstr>
      <vt:lpstr>Objectives:</vt:lpstr>
      <vt:lpstr>PowerPoint Presentation</vt:lpstr>
      <vt:lpstr>PowerPoint Presentation</vt:lpstr>
      <vt:lpstr>Quantitative  Data</vt:lpstr>
      <vt:lpstr>Qualitative Data</vt:lpstr>
      <vt:lpstr>  GRAPHYCAL  DISPLAYS: 5 types of display                                       Bar-chart</vt:lpstr>
      <vt:lpstr>     Pie-chart                 Histogram  </vt:lpstr>
      <vt:lpstr>        Diagram                    Map </vt:lpstr>
      <vt:lpstr> The type of variable may influence the appropriate means of display: </vt:lpstr>
      <vt:lpstr>SUMMARIZING CATEGORICAL DATA</vt:lpstr>
      <vt:lpstr>Summarizing Numerical Data</vt:lpstr>
      <vt:lpstr>Measure of disease occurrence </vt:lpstr>
      <vt:lpstr>TYPES OF RATES</vt:lpstr>
      <vt:lpstr>TYPES OF RATES</vt:lpstr>
      <vt:lpstr>Measures of association</vt:lpstr>
      <vt:lpstr>Measures of Risk and Rate</vt:lpstr>
      <vt:lpstr>Risk Ratio</vt:lpstr>
      <vt:lpstr> Rate ratio </vt:lpstr>
      <vt:lpstr>Risk ratio or Rate ratio   </vt:lpstr>
      <vt:lpstr>Attributable Rate (AR) </vt:lpstr>
      <vt:lpstr>Measures of association</vt:lpstr>
      <vt:lpstr>Chi-square statistics</vt:lpstr>
      <vt:lpstr>Odds ratio (OR)</vt:lpstr>
      <vt:lpstr>Relative risk (RR)</vt:lpstr>
      <vt:lpstr>Attributable Risk (AR)</vt:lpstr>
      <vt:lpstr>Attributable risk percent (AR%)</vt:lpstr>
      <vt:lpstr>Population Attributable Risk (PAR)</vt:lpstr>
      <vt:lpstr>Common statistical tests</vt:lpstr>
      <vt:lpstr>Common statistical tests</vt:lpstr>
      <vt:lpstr>Common statistical tests</vt:lpstr>
      <vt:lpstr>Common statistical tests</vt:lpstr>
      <vt:lpstr>Common statistical tests</vt:lpstr>
      <vt:lpstr>Exercise #1: Relationship between gender &amp; prevalent hypertension </vt:lpstr>
      <vt:lpstr>Exercise #1: Results </vt:lpstr>
      <vt:lpstr>Exercise #2: Blood pressure taken on bare arm versus over clothing  </vt:lpstr>
      <vt:lpstr>Exercise #2: Results </vt:lpstr>
      <vt:lpstr>Exercise #3:Total weight loss  </vt:lpstr>
      <vt:lpstr>Exercise #3: Results </vt:lpstr>
      <vt:lpstr>Exercise #3: Results </vt:lpstr>
      <vt:lpstr>Exercise #4: Average steps per day  </vt:lpstr>
      <vt:lpstr>Exercise #4: Results </vt:lpstr>
      <vt:lpstr>Exercise #5: Patients with  hypertriglyceridemia  </vt:lpstr>
      <vt:lpstr>Exercise #5: Results </vt:lpstr>
      <vt:lpstr>Review Problem #1: Glucose concentration in the eyes of dogs  </vt:lpstr>
      <vt:lpstr>Review Problem #2:  Tamoxifen and cancer  </vt:lpstr>
      <vt:lpstr>Review Problem #2:  Tamoxifen and cancer  </vt:lpstr>
      <vt:lpstr>Review Problem #2:  Tamoxifen and cancer  </vt:lpstr>
      <vt:lpstr>Review Problem #3:  Sample computer output  </vt:lpstr>
      <vt:lpstr>Review Problem #4:  Intracellular calcium &amp; blood pressure  </vt:lpstr>
      <vt:lpstr>Review Problem #4: Results from OpenEpi  </vt:lpstr>
      <vt:lpstr>Review Problem #5:  HBE levels in men  </vt:lpstr>
      <vt:lpstr>Review Problem #5: Results from OpenEpi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 Joseph</dc:creator>
  <cp:lastModifiedBy>Farida</cp:lastModifiedBy>
  <cp:revision>124</cp:revision>
  <dcterms:created xsi:type="dcterms:W3CDTF">2009-03-30T20:34:34Z</dcterms:created>
  <dcterms:modified xsi:type="dcterms:W3CDTF">2020-03-31T04:11:43Z</dcterms:modified>
</cp:coreProperties>
</file>